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8" r:id="rId4"/>
    <p:sldId id="299" r:id="rId5"/>
    <p:sldId id="283" r:id="rId6"/>
    <p:sldId id="298" r:id="rId7"/>
    <p:sldId id="261" r:id="rId8"/>
    <p:sldId id="282" r:id="rId9"/>
    <p:sldId id="263" r:id="rId10"/>
    <p:sldId id="300" r:id="rId11"/>
    <p:sldId id="310" r:id="rId12"/>
    <p:sldId id="301" r:id="rId13"/>
    <p:sldId id="265" r:id="rId14"/>
    <p:sldId id="266" r:id="rId15"/>
    <p:sldId id="267" r:id="rId16"/>
    <p:sldId id="268" r:id="rId17"/>
    <p:sldId id="312" r:id="rId18"/>
    <p:sldId id="269" r:id="rId19"/>
    <p:sldId id="286" r:id="rId20"/>
    <p:sldId id="309" r:id="rId21"/>
    <p:sldId id="270" r:id="rId22"/>
    <p:sldId id="305" r:id="rId23"/>
    <p:sldId id="271" r:id="rId24"/>
    <p:sldId id="304" r:id="rId25"/>
    <p:sldId id="308" r:id="rId26"/>
    <p:sldId id="285" r:id="rId27"/>
    <p:sldId id="303" r:id="rId28"/>
    <p:sldId id="272" r:id="rId29"/>
    <p:sldId id="296" r:id="rId30"/>
    <p:sldId id="302" r:id="rId31"/>
    <p:sldId id="307" r:id="rId32"/>
    <p:sldId id="311" r:id="rId33"/>
    <p:sldId id="29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971D0-FB1B-4A72-99A8-0626E57B800D}" v="48" dt="2022-03-24T13:40:49.450"/>
    <p1510:client id="{B7FF6263-D1DD-45BE-954B-26E23176FA67}" v="104" dt="2022-03-23T14:05:04.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3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svg"/><Relationship Id="rId1" Type="http://schemas.openxmlformats.org/officeDocument/2006/relationships/image" Target="../media/image30.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F9358-C032-42CD-BEBF-0C3D212B2D44}" type="doc">
      <dgm:prSet loTypeId="urn:microsoft.com/office/officeart/2018/5/layout/IconCircleLabel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D82ED4D5-FB5C-4D3D-A303-12CD68A1DACC}">
      <dgm:prSet/>
      <dgm:spPr/>
      <dgm:t>
        <a:bodyPr/>
        <a:lstStyle/>
        <a:p>
          <a:pPr>
            <a:defRPr cap="all"/>
          </a:pPr>
          <a:r>
            <a:rPr lang="en-GB" dirty="0"/>
            <a:t>We have worked with 190 young people </a:t>
          </a:r>
          <a:endParaRPr lang="en-US" dirty="0"/>
        </a:p>
      </dgm:t>
    </dgm:pt>
    <dgm:pt modelId="{B2D22AD7-31AE-4A2B-AFC5-587D8B0A6478}" type="parTrans" cxnId="{3011742A-6EF9-402B-9EA7-2382791C1CB6}">
      <dgm:prSet/>
      <dgm:spPr/>
      <dgm:t>
        <a:bodyPr/>
        <a:lstStyle/>
        <a:p>
          <a:endParaRPr lang="en-US"/>
        </a:p>
      </dgm:t>
    </dgm:pt>
    <dgm:pt modelId="{F398A708-EAC0-425A-81A8-177647A5BE9F}" type="sibTrans" cxnId="{3011742A-6EF9-402B-9EA7-2382791C1CB6}">
      <dgm:prSet/>
      <dgm:spPr/>
      <dgm:t>
        <a:bodyPr/>
        <a:lstStyle/>
        <a:p>
          <a:endParaRPr lang="en-US"/>
        </a:p>
      </dgm:t>
    </dgm:pt>
    <dgm:pt modelId="{70D26715-E6E8-4E9A-A1EE-1E56867A7FE1}">
      <dgm:prSet/>
      <dgm:spPr/>
      <dgm:t>
        <a:bodyPr/>
        <a:lstStyle/>
        <a:p>
          <a:pPr>
            <a:defRPr cap="all"/>
          </a:pPr>
          <a:r>
            <a:rPr lang="en-GB" dirty="0"/>
            <a:t>This equated to 210 learning hours</a:t>
          </a:r>
          <a:endParaRPr lang="en-US" dirty="0"/>
        </a:p>
      </dgm:t>
    </dgm:pt>
    <dgm:pt modelId="{465872CE-BD49-4AA3-966D-92952E9610BD}" type="parTrans" cxnId="{F51D0A08-DEFD-4101-B5C6-7EA03AB94B54}">
      <dgm:prSet/>
      <dgm:spPr/>
      <dgm:t>
        <a:bodyPr/>
        <a:lstStyle/>
        <a:p>
          <a:endParaRPr lang="en-US"/>
        </a:p>
      </dgm:t>
    </dgm:pt>
    <dgm:pt modelId="{A15DD05F-6059-4970-A132-5D7D808F00D7}" type="sibTrans" cxnId="{F51D0A08-DEFD-4101-B5C6-7EA03AB94B54}">
      <dgm:prSet/>
      <dgm:spPr/>
      <dgm:t>
        <a:bodyPr/>
        <a:lstStyle/>
        <a:p>
          <a:endParaRPr lang="en-US"/>
        </a:p>
      </dgm:t>
    </dgm:pt>
    <dgm:pt modelId="{4C9B38FE-FF64-4791-A920-74DE98645424}">
      <dgm:prSet/>
      <dgm:spPr/>
      <dgm:t>
        <a:bodyPr/>
        <a:lstStyle/>
        <a:p>
          <a:pPr>
            <a:defRPr cap="all"/>
          </a:pPr>
          <a:r>
            <a:rPr lang="en-GB" dirty="0"/>
            <a:t>This happened at 26 different activities </a:t>
          </a:r>
          <a:endParaRPr lang="en-US" dirty="0"/>
        </a:p>
      </dgm:t>
    </dgm:pt>
    <dgm:pt modelId="{470B0A09-1342-40EE-9E04-D365609D1AA1}" type="sibTrans" cxnId="{9E10116A-FE72-4852-AFE4-FCE967E35AB5}">
      <dgm:prSet/>
      <dgm:spPr/>
      <dgm:t>
        <a:bodyPr/>
        <a:lstStyle/>
        <a:p>
          <a:endParaRPr lang="en-US"/>
        </a:p>
      </dgm:t>
    </dgm:pt>
    <dgm:pt modelId="{AEC0A985-39BD-4FAD-8AD9-CFC2B8FFEEAF}" type="parTrans" cxnId="{9E10116A-FE72-4852-AFE4-FCE967E35AB5}">
      <dgm:prSet/>
      <dgm:spPr/>
      <dgm:t>
        <a:bodyPr/>
        <a:lstStyle/>
        <a:p>
          <a:endParaRPr lang="en-US"/>
        </a:p>
      </dgm:t>
    </dgm:pt>
    <dgm:pt modelId="{2AEC3DA2-4EE2-42BB-A639-6A0BCE9A52F2}" type="pres">
      <dgm:prSet presAssocID="{8F1F9358-C032-42CD-BEBF-0C3D212B2D44}" presName="root" presStyleCnt="0">
        <dgm:presLayoutVars>
          <dgm:dir/>
          <dgm:resizeHandles val="exact"/>
        </dgm:presLayoutVars>
      </dgm:prSet>
      <dgm:spPr/>
      <dgm:t>
        <a:bodyPr/>
        <a:lstStyle/>
        <a:p>
          <a:endParaRPr lang="en-GB"/>
        </a:p>
      </dgm:t>
    </dgm:pt>
    <dgm:pt modelId="{374C3DA9-6B5D-4A9E-8E5E-DE0A1AA1556D}" type="pres">
      <dgm:prSet presAssocID="{D82ED4D5-FB5C-4D3D-A303-12CD68A1DACC}" presName="compNode" presStyleCnt="0"/>
      <dgm:spPr/>
    </dgm:pt>
    <dgm:pt modelId="{F7CD1B65-D307-41FB-B5C9-CE44F1EB832B}" type="pres">
      <dgm:prSet presAssocID="{D82ED4D5-FB5C-4D3D-A303-12CD68A1DACC}" presName="iconBgRect" presStyleLbl="bgShp" presStyleIdx="0" presStyleCnt="3"/>
      <dgm:spPr/>
    </dgm:pt>
    <dgm:pt modelId="{D43CF461-C27F-4C73-846C-305B90E4E561}" type="pres">
      <dgm:prSet presAssocID="{D82ED4D5-FB5C-4D3D-A303-12CD68A1DA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Group"/>
        </a:ext>
      </dgm:extLst>
    </dgm:pt>
    <dgm:pt modelId="{C002715A-42BD-467B-81E6-DF73ED14ACE7}" type="pres">
      <dgm:prSet presAssocID="{D82ED4D5-FB5C-4D3D-A303-12CD68A1DACC}" presName="spaceRect" presStyleCnt="0"/>
      <dgm:spPr/>
    </dgm:pt>
    <dgm:pt modelId="{BFC01E0F-399D-45DB-BF1A-55DDFCE48BCF}" type="pres">
      <dgm:prSet presAssocID="{D82ED4D5-FB5C-4D3D-A303-12CD68A1DACC}" presName="textRect" presStyleLbl="revTx" presStyleIdx="0" presStyleCnt="3">
        <dgm:presLayoutVars>
          <dgm:chMax val="1"/>
          <dgm:chPref val="1"/>
        </dgm:presLayoutVars>
      </dgm:prSet>
      <dgm:spPr/>
      <dgm:t>
        <a:bodyPr/>
        <a:lstStyle/>
        <a:p>
          <a:endParaRPr lang="en-GB"/>
        </a:p>
      </dgm:t>
    </dgm:pt>
    <dgm:pt modelId="{AF806DD2-4D02-40B1-8DBD-F146C056CADF}" type="pres">
      <dgm:prSet presAssocID="{F398A708-EAC0-425A-81A8-177647A5BE9F}" presName="sibTrans" presStyleCnt="0"/>
      <dgm:spPr/>
    </dgm:pt>
    <dgm:pt modelId="{02CCAF40-0A88-4F33-9D54-DFCE90155C64}" type="pres">
      <dgm:prSet presAssocID="{70D26715-E6E8-4E9A-A1EE-1E56867A7FE1}" presName="compNode" presStyleCnt="0"/>
      <dgm:spPr/>
    </dgm:pt>
    <dgm:pt modelId="{A4C72D6F-9CFD-4D96-94D1-110EA81BF9F4}" type="pres">
      <dgm:prSet presAssocID="{70D26715-E6E8-4E9A-A1EE-1E56867A7FE1}" presName="iconBgRect" presStyleLbl="bgShp" presStyleIdx="1" presStyleCnt="3"/>
      <dgm:spPr/>
    </dgm:pt>
    <dgm:pt modelId="{1A2A4750-96FB-4B24-B9A2-CC7203AE0EC8}" type="pres">
      <dgm:prSet presAssocID="{70D26715-E6E8-4E9A-A1EE-1E56867A7F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ock"/>
        </a:ext>
      </dgm:extLst>
    </dgm:pt>
    <dgm:pt modelId="{2DFDC610-2E76-4796-A1FE-BD8F6F3C9221}" type="pres">
      <dgm:prSet presAssocID="{70D26715-E6E8-4E9A-A1EE-1E56867A7FE1}" presName="spaceRect" presStyleCnt="0"/>
      <dgm:spPr/>
    </dgm:pt>
    <dgm:pt modelId="{CCF93A7E-1C4C-49CD-8AB3-4D25CC897955}" type="pres">
      <dgm:prSet presAssocID="{70D26715-E6E8-4E9A-A1EE-1E56867A7FE1}" presName="textRect" presStyleLbl="revTx" presStyleIdx="1" presStyleCnt="3">
        <dgm:presLayoutVars>
          <dgm:chMax val="1"/>
          <dgm:chPref val="1"/>
        </dgm:presLayoutVars>
      </dgm:prSet>
      <dgm:spPr/>
      <dgm:t>
        <a:bodyPr/>
        <a:lstStyle/>
        <a:p>
          <a:endParaRPr lang="en-GB"/>
        </a:p>
      </dgm:t>
    </dgm:pt>
    <dgm:pt modelId="{319C4EED-5A7F-47E7-844A-B6980E703FA1}" type="pres">
      <dgm:prSet presAssocID="{A15DD05F-6059-4970-A132-5D7D808F00D7}" presName="sibTrans" presStyleCnt="0"/>
      <dgm:spPr/>
    </dgm:pt>
    <dgm:pt modelId="{76C59329-DD1A-4FCF-83AF-4493BEB7270C}" type="pres">
      <dgm:prSet presAssocID="{4C9B38FE-FF64-4791-A920-74DE98645424}" presName="compNode" presStyleCnt="0"/>
      <dgm:spPr/>
    </dgm:pt>
    <dgm:pt modelId="{8710B177-81BE-45D0-B77D-3496FBBD9B7C}" type="pres">
      <dgm:prSet presAssocID="{4C9B38FE-FF64-4791-A920-74DE98645424}" presName="iconBgRect" presStyleLbl="bgShp" presStyleIdx="2" presStyleCnt="3"/>
      <dgm:spPr/>
    </dgm:pt>
    <dgm:pt modelId="{66E401A4-973E-43CD-A5A5-DDD688CC9403}" type="pres">
      <dgm:prSet presAssocID="{4C9B38FE-FF64-4791-A920-74DE986454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heckmark"/>
        </a:ext>
      </dgm:extLst>
    </dgm:pt>
    <dgm:pt modelId="{ACA7FE11-23CA-492D-994D-596361EC79A3}" type="pres">
      <dgm:prSet presAssocID="{4C9B38FE-FF64-4791-A920-74DE98645424}" presName="spaceRect" presStyleCnt="0"/>
      <dgm:spPr/>
    </dgm:pt>
    <dgm:pt modelId="{9A124426-27B3-47B4-B0BB-07A49F8E12F3}" type="pres">
      <dgm:prSet presAssocID="{4C9B38FE-FF64-4791-A920-74DE98645424}" presName="textRect" presStyleLbl="revTx" presStyleIdx="2" presStyleCnt="3">
        <dgm:presLayoutVars>
          <dgm:chMax val="1"/>
          <dgm:chPref val="1"/>
        </dgm:presLayoutVars>
      </dgm:prSet>
      <dgm:spPr/>
      <dgm:t>
        <a:bodyPr/>
        <a:lstStyle/>
        <a:p>
          <a:endParaRPr lang="en-GB"/>
        </a:p>
      </dgm:t>
    </dgm:pt>
  </dgm:ptLst>
  <dgm:cxnLst>
    <dgm:cxn modelId="{1BC76274-0376-4C22-8E57-8D70AA807A9C}" type="presOf" srcId="{8F1F9358-C032-42CD-BEBF-0C3D212B2D44}" destId="{2AEC3DA2-4EE2-42BB-A639-6A0BCE9A52F2}" srcOrd="0" destOrd="0" presId="urn:microsoft.com/office/officeart/2018/5/layout/IconCircleLabelList"/>
    <dgm:cxn modelId="{02898E8A-F68C-4F6D-AA1C-D4B041DB76C9}" type="presOf" srcId="{D82ED4D5-FB5C-4D3D-A303-12CD68A1DACC}" destId="{BFC01E0F-399D-45DB-BF1A-55DDFCE48BCF}" srcOrd="0" destOrd="0" presId="urn:microsoft.com/office/officeart/2018/5/layout/IconCircleLabelList"/>
    <dgm:cxn modelId="{4C22348E-D529-4430-9AEC-E99BA23C840A}" type="presOf" srcId="{70D26715-E6E8-4E9A-A1EE-1E56867A7FE1}" destId="{CCF93A7E-1C4C-49CD-8AB3-4D25CC897955}" srcOrd="0" destOrd="0" presId="urn:microsoft.com/office/officeart/2018/5/layout/IconCircleLabelList"/>
    <dgm:cxn modelId="{A5BD037E-944C-4B2E-B9E0-43EDCB145DBB}" type="presOf" srcId="{4C9B38FE-FF64-4791-A920-74DE98645424}" destId="{9A124426-27B3-47B4-B0BB-07A49F8E12F3}" srcOrd="0" destOrd="0" presId="urn:microsoft.com/office/officeart/2018/5/layout/IconCircleLabelList"/>
    <dgm:cxn modelId="{9E10116A-FE72-4852-AFE4-FCE967E35AB5}" srcId="{8F1F9358-C032-42CD-BEBF-0C3D212B2D44}" destId="{4C9B38FE-FF64-4791-A920-74DE98645424}" srcOrd="2" destOrd="0" parTransId="{AEC0A985-39BD-4FAD-8AD9-CFC2B8FFEEAF}" sibTransId="{470B0A09-1342-40EE-9E04-D365609D1AA1}"/>
    <dgm:cxn modelId="{F51D0A08-DEFD-4101-B5C6-7EA03AB94B54}" srcId="{8F1F9358-C032-42CD-BEBF-0C3D212B2D44}" destId="{70D26715-E6E8-4E9A-A1EE-1E56867A7FE1}" srcOrd="1" destOrd="0" parTransId="{465872CE-BD49-4AA3-966D-92952E9610BD}" sibTransId="{A15DD05F-6059-4970-A132-5D7D808F00D7}"/>
    <dgm:cxn modelId="{3011742A-6EF9-402B-9EA7-2382791C1CB6}" srcId="{8F1F9358-C032-42CD-BEBF-0C3D212B2D44}" destId="{D82ED4D5-FB5C-4D3D-A303-12CD68A1DACC}" srcOrd="0" destOrd="0" parTransId="{B2D22AD7-31AE-4A2B-AFC5-587D8B0A6478}" sibTransId="{F398A708-EAC0-425A-81A8-177647A5BE9F}"/>
    <dgm:cxn modelId="{2835910C-E294-4CCC-B329-1933CD274DF0}" type="presParOf" srcId="{2AEC3DA2-4EE2-42BB-A639-6A0BCE9A52F2}" destId="{374C3DA9-6B5D-4A9E-8E5E-DE0A1AA1556D}" srcOrd="0" destOrd="0" presId="urn:microsoft.com/office/officeart/2018/5/layout/IconCircleLabelList"/>
    <dgm:cxn modelId="{ABDE8DB9-C0BD-433C-BE11-F0B1C684B9D2}" type="presParOf" srcId="{374C3DA9-6B5D-4A9E-8E5E-DE0A1AA1556D}" destId="{F7CD1B65-D307-41FB-B5C9-CE44F1EB832B}" srcOrd="0" destOrd="0" presId="urn:microsoft.com/office/officeart/2018/5/layout/IconCircleLabelList"/>
    <dgm:cxn modelId="{ACF3F48C-DFE2-4275-94E2-9C3C13F35889}" type="presParOf" srcId="{374C3DA9-6B5D-4A9E-8E5E-DE0A1AA1556D}" destId="{D43CF461-C27F-4C73-846C-305B90E4E561}" srcOrd="1" destOrd="0" presId="urn:microsoft.com/office/officeart/2018/5/layout/IconCircleLabelList"/>
    <dgm:cxn modelId="{246F7C1D-35B5-4E02-A1C5-A462FF45869D}" type="presParOf" srcId="{374C3DA9-6B5D-4A9E-8E5E-DE0A1AA1556D}" destId="{C002715A-42BD-467B-81E6-DF73ED14ACE7}" srcOrd="2" destOrd="0" presId="urn:microsoft.com/office/officeart/2018/5/layout/IconCircleLabelList"/>
    <dgm:cxn modelId="{37B8332C-C14F-45EA-BEBF-E4EE3A7DF1AE}" type="presParOf" srcId="{374C3DA9-6B5D-4A9E-8E5E-DE0A1AA1556D}" destId="{BFC01E0F-399D-45DB-BF1A-55DDFCE48BCF}" srcOrd="3" destOrd="0" presId="urn:microsoft.com/office/officeart/2018/5/layout/IconCircleLabelList"/>
    <dgm:cxn modelId="{881C63C1-9C89-489B-BEA2-ED5CC7A09980}" type="presParOf" srcId="{2AEC3DA2-4EE2-42BB-A639-6A0BCE9A52F2}" destId="{AF806DD2-4D02-40B1-8DBD-F146C056CADF}" srcOrd="1" destOrd="0" presId="urn:microsoft.com/office/officeart/2018/5/layout/IconCircleLabelList"/>
    <dgm:cxn modelId="{B4ACD63C-57E0-40AA-BA38-EBE327D4681C}" type="presParOf" srcId="{2AEC3DA2-4EE2-42BB-A639-6A0BCE9A52F2}" destId="{02CCAF40-0A88-4F33-9D54-DFCE90155C64}" srcOrd="2" destOrd="0" presId="urn:microsoft.com/office/officeart/2018/5/layout/IconCircleLabelList"/>
    <dgm:cxn modelId="{D75AE9C7-B59F-49A8-9043-D645B48D0A03}" type="presParOf" srcId="{02CCAF40-0A88-4F33-9D54-DFCE90155C64}" destId="{A4C72D6F-9CFD-4D96-94D1-110EA81BF9F4}" srcOrd="0" destOrd="0" presId="urn:microsoft.com/office/officeart/2018/5/layout/IconCircleLabelList"/>
    <dgm:cxn modelId="{A1907E77-AA33-4004-98F9-0346DA527839}" type="presParOf" srcId="{02CCAF40-0A88-4F33-9D54-DFCE90155C64}" destId="{1A2A4750-96FB-4B24-B9A2-CC7203AE0EC8}" srcOrd="1" destOrd="0" presId="urn:microsoft.com/office/officeart/2018/5/layout/IconCircleLabelList"/>
    <dgm:cxn modelId="{79AAF77D-3269-496C-AF6A-DADFB570CF8C}" type="presParOf" srcId="{02CCAF40-0A88-4F33-9D54-DFCE90155C64}" destId="{2DFDC610-2E76-4796-A1FE-BD8F6F3C9221}" srcOrd="2" destOrd="0" presId="urn:microsoft.com/office/officeart/2018/5/layout/IconCircleLabelList"/>
    <dgm:cxn modelId="{1CFF08B8-5DB7-4A9B-8F73-77C710D16F4B}" type="presParOf" srcId="{02CCAF40-0A88-4F33-9D54-DFCE90155C64}" destId="{CCF93A7E-1C4C-49CD-8AB3-4D25CC897955}" srcOrd="3" destOrd="0" presId="urn:microsoft.com/office/officeart/2018/5/layout/IconCircleLabelList"/>
    <dgm:cxn modelId="{52C5F926-142F-49DD-A77A-10B4F83BAC40}" type="presParOf" srcId="{2AEC3DA2-4EE2-42BB-A639-6A0BCE9A52F2}" destId="{319C4EED-5A7F-47E7-844A-B6980E703FA1}" srcOrd="3" destOrd="0" presId="urn:microsoft.com/office/officeart/2018/5/layout/IconCircleLabelList"/>
    <dgm:cxn modelId="{0E52487E-F0AF-47D5-AC90-5279AA7EC032}" type="presParOf" srcId="{2AEC3DA2-4EE2-42BB-A639-6A0BCE9A52F2}" destId="{76C59329-DD1A-4FCF-83AF-4493BEB7270C}" srcOrd="4" destOrd="0" presId="urn:microsoft.com/office/officeart/2018/5/layout/IconCircleLabelList"/>
    <dgm:cxn modelId="{BB853F6E-DAE0-41A1-8C2E-49ACB8B9F165}" type="presParOf" srcId="{76C59329-DD1A-4FCF-83AF-4493BEB7270C}" destId="{8710B177-81BE-45D0-B77D-3496FBBD9B7C}" srcOrd="0" destOrd="0" presId="urn:microsoft.com/office/officeart/2018/5/layout/IconCircleLabelList"/>
    <dgm:cxn modelId="{8A1C8712-38BD-4FB2-B2EB-8FB0E973CB46}" type="presParOf" srcId="{76C59329-DD1A-4FCF-83AF-4493BEB7270C}" destId="{66E401A4-973E-43CD-A5A5-DDD688CC9403}" srcOrd="1" destOrd="0" presId="urn:microsoft.com/office/officeart/2018/5/layout/IconCircleLabelList"/>
    <dgm:cxn modelId="{816FEEB5-515B-432D-972E-D9DE5A64799C}" type="presParOf" srcId="{76C59329-DD1A-4FCF-83AF-4493BEB7270C}" destId="{ACA7FE11-23CA-492D-994D-596361EC79A3}" srcOrd="2" destOrd="0" presId="urn:microsoft.com/office/officeart/2018/5/layout/IconCircleLabelList"/>
    <dgm:cxn modelId="{126BA04C-1455-4685-8A49-EC9315C80105}" type="presParOf" srcId="{76C59329-DD1A-4FCF-83AF-4493BEB7270C}" destId="{9A124426-27B3-47B4-B0BB-07A49F8E12F3}"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98814-CE04-4FB0-A847-86C89F5D910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9763D3F-CE24-407A-A3D0-7701DDD48C5E}">
      <dgm:prSet/>
      <dgm:spPr/>
      <dgm:t>
        <a:bodyPr/>
        <a:lstStyle/>
        <a:p>
          <a:r>
            <a:rPr lang="en-GB" dirty="0"/>
            <a:t>Funding done to Black Isle Need to Play for sessions of young person disengaging  at Glachbeg Croft  - Successful </a:t>
          </a:r>
          <a:endParaRPr lang="en-US" dirty="0"/>
        </a:p>
      </dgm:t>
    </dgm:pt>
    <dgm:pt modelId="{15DB7434-2616-4B8B-A30F-3F8DAE8CB2F8}" type="parTrans" cxnId="{5F3AC87C-1F09-4704-8CC2-76BE2689C3C6}">
      <dgm:prSet/>
      <dgm:spPr/>
      <dgm:t>
        <a:bodyPr/>
        <a:lstStyle/>
        <a:p>
          <a:endParaRPr lang="en-US"/>
        </a:p>
      </dgm:t>
    </dgm:pt>
    <dgm:pt modelId="{A80790EA-3582-4514-8E97-522C2E80AAEE}" type="sibTrans" cxnId="{5F3AC87C-1F09-4704-8CC2-76BE2689C3C6}">
      <dgm:prSet/>
      <dgm:spPr/>
      <dgm:t>
        <a:bodyPr/>
        <a:lstStyle/>
        <a:p>
          <a:endParaRPr lang="en-US"/>
        </a:p>
      </dgm:t>
    </dgm:pt>
    <dgm:pt modelId="{0E286D1F-2887-4024-9F84-FBB6C18616AB}">
      <dgm:prSet/>
      <dgm:spPr/>
      <dgm:t>
        <a:bodyPr/>
        <a:lstStyle/>
        <a:p>
          <a:r>
            <a:rPr lang="en-GB"/>
            <a:t>Testing for Change Application – this was successful. The YP were granted the £1500 for their activities </a:t>
          </a:r>
          <a:endParaRPr lang="en-US"/>
        </a:p>
      </dgm:t>
    </dgm:pt>
    <dgm:pt modelId="{D052F42A-F23D-492A-8F1E-836AC7F321C5}" type="parTrans" cxnId="{243DA8CC-55C9-488B-97AD-5E01BCDB27E2}">
      <dgm:prSet/>
      <dgm:spPr/>
      <dgm:t>
        <a:bodyPr/>
        <a:lstStyle/>
        <a:p>
          <a:endParaRPr lang="en-US"/>
        </a:p>
      </dgm:t>
    </dgm:pt>
    <dgm:pt modelId="{164854CC-8C7E-43C0-9667-740D707C1EEB}" type="sibTrans" cxnId="{243DA8CC-55C9-488B-97AD-5E01BCDB27E2}">
      <dgm:prSet/>
      <dgm:spPr/>
      <dgm:t>
        <a:bodyPr/>
        <a:lstStyle/>
        <a:p>
          <a:endParaRPr lang="en-US"/>
        </a:p>
      </dgm:t>
    </dgm:pt>
    <dgm:pt modelId="{C8919CE6-FDC7-46E1-8231-E7E09178B75F}">
      <dgm:prSet/>
      <dgm:spPr/>
      <dgm:t>
        <a:bodyPr/>
        <a:lstStyle/>
        <a:p>
          <a:r>
            <a:rPr lang="en-GB" dirty="0"/>
            <a:t>Loneliness &amp; Isolation Fund application submitted for intergenerational activities &amp; sessions </a:t>
          </a:r>
        </a:p>
        <a:p>
          <a:endParaRPr lang="en-US" dirty="0"/>
        </a:p>
      </dgm:t>
    </dgm:pt>
    <dgm:pt modelId="{EEBAD8B2-441F-4CB7-9C58-ABF0A7905533}" type="parTrans" cxnId="{993A2F24-4C82-4008-B208-BBF258A908A5}">
      <dgm:prSet/>
      <dgm:spPr/>
      <dgm:t>
        <a:bodyPr/>
        <a:lstStyle/>
        <a:p>
          <a:endParaRPr lang="en-US"/>
        </a:p>
      </dgm:t>
    </dgm:pt>
    <dgm:pt modelId="{0F3C8DFF-4138-447F-B061-33FA9319324D}" type="sibTrans" cxnId="{993A2F24-4C82-4008-B208-BBF258A908A5}">
      <dgm:prSet/>
      <dgm:spPr/>
      <dgm:t>
        <a:bodyPr/>
        <a:lstStyle/>
        <a:p>
          <a:endParaRPr lang="en-US"/>
        </a:p>
      </dgm:t>
    </dgm:pt>
    <dgm:pt modelId="{B1AAACFA-A1B0-43E3-B196-DBE4D5E83C96}" type="pres">
      <dgm:prSet presAssocID="{B6F98814-CE04-4FB0-A847-86C89F5D9107}" presName="linear" presStyleCnt="0">
        <dgm:presLayoutVars>
          <dgm:animLvl val="lvl"/>
          <dgm:resizeHandles val="exact"/>
        </dgm:presLayoutVars>
      </dgm:prSet>
      <dgm:spPr/>
      <dgm:t>
        <a:bodyPr/>
        <a:lstStyle/>
        <a:p>
          <a:endParaRPr lang="en-GB"/>
        </a:p>
      </dgm:t>
    </dgm:pt>
    <dgm:pt modelId="{BC4EC755-F37A-43E5-8522-F71AE66E62E9}" type="pres">
      <dgm:prSet presAssocID="{89763D3F-CE24-407A-A3D0-7701DDD48C5E}" presName="parentText" presStyleLbl="node1" presStyleIdx="0" presStyleCnt="3">
        <dgm:presLayoutVars>
          <dgm:chMax val="0"/>
          <dgm:bulletEnabled val="1"/>
        </dgm:presLayoutVars>
      </dgm:prSet>
      <dgm:spPr/>
      <dgm:t>
        <a:bodyPr/>
        <a:lstStyle/>
        <a:p>
          <a:endParaRPr lang="en-GB"/>
        </a:p>
      </dgm:t>
    </dgm:pt>
    <dgm:pt modelId="{6B679DC6-E127-45AE-8C26-B08AFF55440B}" type="pres">
      <dgm:prSet presAssocID="{A80790EA-3582-4514-8E97-522C2E80AAEE}" presName="spacer" presStyleCnt="0"/>
      <dgm:spPr/>
    </dgm:pt>
    <dgm:pt modelId="{A6F60B61-53C3-4A58-8D85-6DAF9419C8E0}" type="pres">
      <dgm:prSet presAssocID="{0E286D1F-2887-4024-9F84-FBB6C18616AB}" presName="parentText" presStyleLbl="node1" presStyleIdx="1" presStyleCnt="3">
        <dgm:presLayoutVars>
          <dgm:chMax val="0"/>
          <dgm:bulletEnabled val="1"/>
        </dgm:presLayoutVars>
      </dgm:prSet>
      <dgm:spPr/>
      <dgm:t>
        <a:bodyPr/>
        <a:lstStyle/>
        <a:p>
          <a:endParaRPr lang="en-GB"/>
        </a:p>
      </dgm:t>
    </dgm:pt>
    <dgm:pt modelId="{76B196BC-73C5-46AC-83C7-FCE4B8C31A88}" type="pres">
      <dgm:prSet presAssocID="{164854CC-8C7E-43C0-9667-740D707C1EEB}" presName="spacer" presStyleCnt="0"/>
      <dgm:spPr/>
    </dgm:pt>
    <dgm:pt modelId="{F221A4DE-E1FD-4E77-8E98-99006D4B6F13}" type="pres">
      <dgm:prSet presAssocID="{C8919CE6-FDC7-46E1-8231-E7E09178B75F}" presName="parentText" presStyleLbl="node1" presStyleIdx="2" presStyleCnt="3">
        <dgm:presLayoutVars>
          <dgm:chMax val="0"/>
          <dgm:bulletEnabled val="1"/>
        </dgm:presLayoutVars>
      </dgm:prSet>
      <dgm:spPr/>
      <dgm:t>
        <a:bodyPr/>
        <a:lstStyle/>
        <a:p>
          <a:endParaRPr lang="en-GB"/>
        </a:p>
      </dgm:t>
    </dgm:pt>
  </dgm:ptLst>
  <dgm:cxnLst>
    <dgm:cxn modelId="{993A2F24-4C82-4008-B208-BBF258A908A5}" srcId="{B6F98814-CE04-4FB0-A847-86C89F5D9107}" destId="{C8919CE6-FDC7-46E1-8231-E7E09178B75F}" srcOrd="2" destOrd="0" parTransId="{EEBAD8B2-441F-4CB7-9C58-ABF0A7905533}" sibTransId="{0F3C8DFF-4138-447F-B061-33FA9319324D}"/>
    <dgm:cxn modelId="{583EA612-7E6D-4871-8045-2746F9FAC2B4}" type="presOf" srcId="{0E286D1F-2887-4024-9F84-FBB6C18616AB}" destId="{A6F60B61-53C3-4A58-8D85-6DAF9419C8E0}" srcOrd="0" destOrd="0" presId="urn:microsoft.com/office/officeart/2005/8/layout/vList2"/>
    <dgm:cxn modelId="{12DAE87B-47DD-4004-B756-0D26D8089A94}" type="presOf" srcId="{89763D3F-CE24-407A-A3D0-7701DDD48C5E}" destId="{BC4EC755-F37A-43E5-8522-F71AE66E62E9}" srcOrd="0" destOrd="0" presId="urn:microsoft.com/office/officeart/2005/8/layout/vList2"/>
    <dgm:cxn modelId="{8F6DCCA2-6BEA-4AE4-A713-5E7D58D7E3B4}" type="presOf" srcId="{C8919CE6-FDC7-46E1-8231-E7E09178B75F}" destId="{F221A4DE-E1FD-4E77-8E98-99006D4B6F13}" srcOrd="0" destOrd="0" presId="urn:microsoft.com/office/officeart/2005/8/layout/vList2"/>
    <dgm:cxn modelId="{5F3AC87C-1F09-4704-8CC2-76BE2689C3C6}" srcId="{B6F98814-CE04-4FB0-A847-86C89F5D9107}" destId="{89763D3F-CE24-407A-A3D0-7701DDD48C5E}" srcOrd="0" destOrd="0" parTransId="{15DB7434-2616-4B8B-A30F-3F8DAE8CB2F8}" sibTransId="{A80790EA-3582-4514-8E97-522C2E80AAEE}"/>
    <dgm:cxn modelId="{B479FA80-0D20-483F-846E-32F504316D7F}" type="presOf" srcId="{B6F98814-CE04-4FB0-A847-86C89F5D9107}" destId="{B1AAACFA-A1B0-43E3-B196-DBE4D5E83C96}" srcOrd="0" destOrd="0" presId="urn:microsoft.com/office/officeart/2005/8/layout/vList2"/>
    <dgm:cxn modelId="{243DA8CC-55C9-488B-97AD-5E01BCDB27E2}" srcId="{B6F98814-CE04-4FB0-A847-86C89F5D9107}" destId="{0E286D1F-2887-4024-9F84-FBB6C18616AB}" srcOrd="1" destOrd="0" parTransId="{D052F42A-F23D-492A-8F1E-836AC7F321C5}" sibTransId="{164854CC-8C7E-43C0-9667-740D707C1EEB}"/>
    <dgm:cxn modelId="{8EF2958A-04B8-4E7B-8810-07D17FA602C3}" type="presParOf" srcId="{B1AAACFA-A1B0-43E3-B196-DBE4D5E83C96}" destId="{BC4EC755-F37A-43E5-8522-F71AE66E62E9}" srcOrd="0" destOrd="0" presId="urn:microsoft.com/office/officeart/2005/8/layout/vList2"/>
    <dgm:cxn modelId="{82461C8D-2065-455B-A871-C0DCC85C4961}" type="presParOf" srcId="{B1AAACFA-A1B0-43E3-B196-DBE4D5E83C96}" destId="{6B679DC6-E127-45AE-8C26-B08AFF55440B}" srcOrd="1" destOrd="0" presId="urn:microsoft.com/office/officeart/2005/8/layout/vList2"/>
    <dgm:cxn modelId="{E4A7045B-A662-485C-8D37-9942A89E29A7}" type="presParOf" srcId="{B1AAACFA-A1B0-43E3-B196-DBE4D5E83C96}" destId="{A6F60B61-53C3-4A58-8D85-6DAF9419C8E0}" srcOrd="2" destOrd="0" presId="urn:microsoft.com/office/officeart/2005/8/layout/vList2"/>
    <dgm:cxn modelId="{BAB1A32B-22BC-4C97-A162-7E6F79AC0232}" type="presParOf" srcId="{B1AAACFA-A1B0-43E3-B196-DBE4D5E83C96}" destId="{76B196BC-73C5-46AC-83C7-FCE4B8C31A88}" srcOrd="3" destOrd="0" presId="urn:microsoft.com/office/officeart/2005/8/layout/vList2"/>
    <dgm:cxn modelId="{24C6C622-F1FA-4998-88D1-E70E5BBBBA18}" type="presParOf" srcId="{B1AAACFA-A1B0-43E3-B196-DBE4D5E83C96}" destId="{F221A4DE-E1FD-4E77-8E98-99006D4B6F13}"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CA562-BEB1-4CD7-B62C-8DC04B7C800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C446C2-BC5D-49F0-A69E-F5E45B81DB3D}">
      <dgm:prSet/>
      <dgm:spPr/>
      <dgm:t>
        <a:bodyPr/>
        <a:lstStyle/>
        <a:p>
          <a:r>
            <a:rPr lang="en-GB"/>
            <a:t>Young leaders had a trip to Vue Cinema to Watch Uncharted – this film was picked by the young people </a:t>
          </a:r>
          <a:endParaRPr lang="en-US"/>
        </a:p>
      </dgm:t>
    </dgm:pt>
    <dgm:pt modelId="{FBC05B8D-BC6C-4CE6-80C3-7F0950C05948}" type="parTrans" cxnId="{49F9B33B-A802-4904-B107-E7E45C1B20DC}">
      <dgm:prSet/>
      <dgm:spPr/>
      <dgm:t>
        <a:bodyPr/>
        <a:lstStyle/>
        <a:p>
          <a:endParaRPr lang="en-US"/>
        </a:p>
      </dgm:t>
    </dgm:pt>
    <dgm:pt modelId="{D61AA2AA-3BFB-4293-BF06-319426707B11}" type="sibTrans" cxnId="{49F9B33B-A802-4904-B107-E7E45C1B20DC}">
      <dgm:prSet/>
      <dgm:spPr/>
      <dgm:t>
        <a:bodyPr/>
        <a:lstStyle/>
        <a:p>
          <a:endParaRPr lang="en-US"/>
        </a:p>
      </dgm:t>
    </dgm:pt>
    <dgm:pt modelId="{816B95EF-0CAE-42BE-A2EA-22C8CA58E2C0}">
      <dgm:prSet/>
      <dgm:spPr/>
      <dgm:t>
        <a:bodyPr/>
        <a:lstStyle/>
        <a:p>
          <a:r>
            <a:rPr lang="en-GB"/>
            <a:t>Football Coaching with ICT </a:t>
          </a:r>
          <a:endParaRPr lang="en-US"/>
        </a:p>
      </dgm:t>
    </dgm:pt>
    <dgm:pt modelId="{F8D3577A-0873-4921-A65B-AA6116BA60FE}" type="parTrans" cxnId="{E8EC14CB-C0DE-4B11-85D6-1943971A8C9D}">
      <dgm:prSet/>
      <dgm:spPr/>
      <dgm:t>
        <a:bodyPr/>
        <a:lstStyle/>
        <a:p>
          <a:endParaRPr lang="en-US"/>
        </a:p>
      </dgm:t>
    </dgm:pt>
    <dgm:pt modelId="{E6634187-66DF-4CF6-B558-5EA0420A87F3}" type="sibTrans" cxnId="{E8EC14CB-C0DE-4B11-85D6-1943971A8C9D}">
      <dgm:prSet/>
      <dgm:spPr/>
      <dgm:t>
        <a:bodyPr/>
        <a:lstStyle/>
        <a:p>
          <a:endParaRPr lang="en-US"/>
        </a:p>
      </dgm:t>
    </dgm:pt>
    <dgm:pt modelId="{3798913B-D01F-4664-B195-0A8117404B7D}" type="pres">
      <dgm:prSet presAssocID="{EC9CA562-BEB1-4CD7-B62C-8DC04B7C800E}" presName="root" presStyleCnt="0">
        <dgm:presLayoutVars>
          <dgm:dir/>
          <dgm:resizeHandles val="exact"/>
        </dgm:presLayoutVars>
      </dgm:prSet>
      <dgm:spPr/>
      <dgm:t>
        <a:bodyPr/>
        <a:lstStyle/>
        <a:p>
          <a:endParaRPr lang="en-GB"/>
        </a:p>
      </dgm:t>
    </dgm:pt>
    <dgm:pt modelId="{EE3A7EE0-2912-48C9-9715-55CB3E21CFCA}" type="pres">
      <dgm:prSet presAssocID="{7AC446C2-BC5D-49F0-A69E-F5E45B81DB3D}" presName="compNode" presStyleCnt="0"/>
      <dgm:spPr/>
    </dgm:pt>
    <dgm:pt modelId="{EE0BE9F2-E425-4910-B0EE-1205618F5406}" type="pres">
      <dgm:prSet presAssocID="{7AC446C2-BC5D-49F0-A69E-F5E45B81DB3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Film reel"/>
        </a:ext>
      </dgm:extLst>
    </dgm:pt>
    <dgm:pt modelId="{124E2066-4E46-43A3-84C2-F0979480FDE7}" type="pres">
      <dgm:prSet presAssocID="{7AC446C2-BC5D-49F0-A69E-F5E45B81DB3D}" presName="spaceRect" presStyleCnt="0"/>
      <dgm:spPr/>
    </dgm:pt>
    <dgm:pt modelId="{BBDA5C6E-6482-4637-A466-4489820FDCE0}" type="pres">
      <dgm:prSet presAssocID="{7AC446C2-BC5D-49F0-A69E-F5E45B81DB3D}" presName="textRect" presStyleLbl="revTx" presStyleIdx="0" presStyleCnt="2">
        <dgm:presLayoutVars>
          <dgm:chMax val="1"/>
          <dgm:chPref val="1"/>
        </dgm:presLayoutVars>
      </dgm:prSet>
      <dgm:spPr/>
      <dgm:t>
        <a:bodyPr/>
        <a:lstStyle/>
        <a:p>
          <a:endParaRPr lang="en-GB"/>
        </a:p>
      </dgm:t>
    </dgm:pt>
    <dgm:pt modelId="{AF7D82E5-8CBD-4D16-A771-0D6023902ECB}" type="pres">
      <dgm:prSet presAssocID="{D61AA2AA-3BFB-4293-BF06-319426707B11}" presName="sibTrans" presStyleCnt="0"/>
      <dgm:spPr/>
    </dgm:pt>
    <dgm:pt modelId="{BA2885B7-E264-4AE0-9155-ACDF2FF84551}" type="pres">
      <dgm:prSet presAssocID="{816B95EF-0CAE-42BE-A2EA-22C8CA58E2C0}" presName="compNode" presStyleCnt="0"/>
      <dgm:spPr/>
    </dgm:pt>
    <dgm:pt modelId="{C9970114-A2DB-44A9-945F-78F3717C3C49}" type="pres">
      <dgm:prSet presAssocID="{816B95EF-0CAE-42BE-A2EA-22C8CA58E2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Soccer"/>
        </a:ext>
      </dgm:extLst>
    </dgm:pt>
    <dgm:pt modelId="{438B7F8E-FDDD-4C42-B43A-B92ACF65F17C}" type="pres">
      <dgm:prSet presAssocID="{816B95EF-0CAE-42BE-A2EA-22C8CA58E2C0}" presName="spaceRect" presStyleCnt="0"/>
      <dgm:spPr/>
    </dgm:pt>
    <dgm:pt modelId="{8DE0E348-9CD2-40BA-93D7-B300AF6FC175}" type="pres">
      <dgm:prSet presAssocID="{816B95EF-0CAE-42BE-A2EA-22C8CA58E2C0}" presName="textRect" presStyleLbl="revTx" presStyleIdx="1" presStyleCnt="2">
        <dgm:presLayoutVars>
          <dgm:chMax val="1"/>
          <dgm:chPref val="1"/>
        </dgm:presLayoutVars>
      </dgm:prSet>
      <dgm:spPr/>
      <dgm:t>
        <a:bodyPr/>
        <a:lstStyle/>
        <a:p>
          <a:endParaRPr lang="en-GB"/>
        </a:p>
      </dgm:t>
    </dgm:pt>
  </dgm:ptLst>
  <dgm:cxnLst>
    <dgm:cxn modelId="{49F9B33B-A802-4904-B107-E7E45C1B20DC}" srcId="{EC9CA562-BEB1-4CD7-B62C-8DC04B7C800E}" destId="{7AC446C2-BC5D-49F0-A69E-F5E45B81DB3D}" srcOrd="0" destOrd="0" parTransId="{FBC05B8D-BC6C-4CE6-80C3-7F0950C05948}" sibTransId="{D61AA2AA-3BFB-4293-BF06-319426707B11}"/>
    <dgm:cxn modelId="{02649DE8-9EB7-4054-B1EA-0386DC1431B0}" type="presOf" srcId="{EC9CA562-BEB1-4CD7-B62C-8DC04B7C800E}" destId="{3798913B-D01F-4664-B195-0A8117404B7D}" srcOrd="0" destOrd="0" presId="urn:microsoft.com/office/officeart/2018/2/layout/IconLabelList"/>
    <dgm:cxn modelId="{C4AB25EC-6F41-45A8-801F-4B90A0CE820C}" type="presOf" srcId="{816B95EF-0CAE-42BE-A2EA-22C8CA58E2C0}" destId="{8DE0E348-9CD2-40BA-93D7-B300AF6FC175}" srcOrd="0" destOrd="0" presId="urn:microsoft.com/office/officeart/2018/2/layout/IconLabelList"/>
    <dgm:cxn modelId="{E8EC14CB-C0DE-4B11-85D6-1943971A8C9D}" srcId="{EC9CA562-BEB1-4CD7-B62C-8DC04B7C800E}" destId="{816B95EF-0CAE-42BE-A2EA-22C8CA58E2C0}" srcOrd="1" destOrd="0" parTransId="{F8D3577A-0873-4921-A65B-AA6116BA60FE}" sibTransId="{E6634187-66DF-4CF6-B558-5EA0420A87F3}"/>
    <dgm:cxn modelId="{C1253BDD-5C48-4016-90C2-67DE3261303E}" type="presOf" srcId="{7AC446C2-BC5D-49F0-A69E-F5E45B81DB3D}" destId="{BBDA5C6E-6482-4637-A466-4489820FDCE0}" srcOrd="0" destOrd="0" presId="urn:microsoft.com/office/officeart/2018/2/layout/IconLabelList"/>
    <dgm:cxn modelId="{8A335229-D2F2-4576-86E9-56AE2AB18845}" type="presParOf" srcId="{3798913B-D01F-4664-B195-0A8117404B7D}" destId="{EE3A7EE0-2912-48C9-9715-55CB3E21CFCA}" srcOrd="0" destOrd="0" presId="urn:microsoft.com/office/officeart/2018/2/layout/IconLabelList"/>
    <dgm:cxn modelId="{F734AC84-3CE4-4DB9-BAC9-EA982BFC720D}" type="presParOf" srcId="{EE3A7EE0-2912-48C9-9715-55CB3E21CFCA}" destId="{EE0BE9F2-E425-4910-B0EE-1205618F5406}" srcOrd="0" destOrd="0" presId="urn:microsoft.com/office/officeart/2018/2/layout/IconLabelList"/>
    <dgm:cxn modelId="{C4FB400E-B353-4780-B521-3B2AC46B3C39}" type="presParOf" srcId="{EE3A7EE0-2912-48C9-9715-55CB3E21CFCA}" destId="{124E2066-4E46-43A3-84C2-F0979480FDE7}" srcOrd="1" destOrd="0" presId="urn:microsoft.com/office/officeart/2018/2/layout/IconLabelList"/>
    <dgm:cxn modelId="{2AB1A794-3569-4CB4-83A1-1A406CAE4F0F}" type="presParOf" srcId="{EE3A7EE0-2912-48C9-9715-55CB3E21CFCA}" destId="{BBDA5C6E-6482-4637-A466-4489820FDCE0}" srcOrd="2" destOrd="0" presId="urn:microsoft.com/office/officeart/2018/2/layout/IconLabelList"/>
    <dgm:cxn modelId="{A7D71B2A-5635-4306-82D3-B08644EF4C38}" type="presParOf" srcId="{3798913B-D01F-4664-B195-0A8117404B7D}" destId="{AF7D82E5-8CBD-4D16-A771-0D6023902ECB}" srcOrd="1" destOrd="0" presId="urn:microsoft.com/office/officeart/2018/2/layout/IconLabelList"/>
    <dgm:cxn modelId="{35E46304-6889-4E0F-A2E1-1C8F92DB220F}" type="presParOf" srcId="{3798913B-D01F-4664-B195-0A8117404B7D}" destId="{BA2885B7-E264-4AE0-9155-ACDF2FF84551}" srcOrd="2" destOrd="0" presId="urn:microsoft.com/office/officeart/2018/2/layout/IconLabelList"/>
    <dgm:cxn modelId="{843E6E3F-E77A-4CB8-93D4-75F821F363E5}" type="presParOf" srcId="{BA2885B7-E264-4AE0-9155-ACDF2FF84551}" destId="{C9970114-A2DB-44A9-945F-78F3717C3C49}" srcOrd="0" destOrd="0" presId="urn:microsoft.com/office/officeart/2018/2/layout/IconLabelList"/>
    <dgm:cxn modelId="{91662A3E-4B2E-41C6-B575-8737C3BBA2BB}" type="presParOf" srcId="{BA2885B7-E264-4AE0-9155-ACDF2FF84551}" destId="{438B7F8E-FDDD-4C42-B43A-B92ACF65F17C}" srcOrd="1" destOrd="0" presId="urn:microsoft.com/office/officeart/2018/2/layout/IconLabelList"/>
    <dgm:cxn modelId="{EAF58463-B1E0-4B49-85FD-9BFD40CAA982}" type="presParOf" srcId="{BA2885B7-E264-4AE0-9155-ACDF2FF84551}" destId="{8DE0E348-9CD2-40BA-93D7-B300AF6FC175}"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3E4C19-BF70-4D49-B4DD-AEA814756A56}" type="doc">
      <dgm:prSet loTypeId="urn:microsoft.com/office/officeart/2005/8/layout/arrow5" loCatId="relationship" qsTypeId="urn:microsoft.com/office/officeart/2005/8/quickstyle/simple4" qsCatId="simple" csTypeId="urn:microsoft.com/office/officeart/2005/8/colors/colorful5" csCatId="colorful"/>
      <dgm:spPr/>
      <dgm:t>
        <a:bodyPr/>
        <a:lstStyle/>
        <a:p>
          <a:endParaRPr lang="en-US"/>
        </a:p>
      </dgm:t>
    </dgm:pt>
    <dgm:pt modelId="{DA7C1E72-2B14-46A5-807E-553125773422}">
      <dgm:prSet/>
      <dgm:spPr/>
      <dgm:t>
        <a:bodyPr/>
        <a:lstStyle/>
        <a:p>
          <a:r>
            <a:rPr lang="en-GB"/>
            <a:t>Every Monday night, this is led by Young leaders </a:t>
          </a:r>
          <a:endParaRPr lang="en-US"/>
        </a:p>
      </dgm:t>
    </dgm:pt>
    <dgm:pt modelId="{F6455B7F-2C04-44EE-B53E-F7B67DF93634}" type="parTrans" cxnId="{EFCBAC87-A21D-446A-833E-5C377FB89ED9}">
      <dgm:prSet/>
      <dgm:spPr/>
      <dgm:t>
        <a:bodyPr/>
        <a:lstStyle/>
        <a:p>
          <a:endParaRPr lang="en-US"/>
        </a:p>
      </dgm:t>
    </dgm:pt>
    <dgm:pt modelId="{0615DED0-5A1D-426F-A166-8154C8F1E93C}" type="sibTrans" cxnId="{EFCBAC87-A21D-446A-833E-5C377FB89ED9}">
      <dgm:prSet/>
      <dgm:spPr/>
      <dgm:t>
        <a:bodyPr/>
        <a:lstStyle/>
        <a:p>
          <a:endParaRPr lang="en-US"/>
        </a:p>
      </dgm:t>
    </dgm:pt>
    <dgm:pt modelId="{F1DCEEE6-7D1B-4B68-AF39-3EA3E8CED1FD}">
      <dgm:prSet/>
      <dgm:spPr/>
      <dgm:t>
        <a:bodyPr/>
        <a:lstStyle/>
        <a:p>
          <a:r>
            <a:rPr lang="en-GB"/>
            <a:t>The young leaders are working toward Their Choose Lead Level 4 with High Life Highland </a:t>
          </a:r>
          <a:endParaRPr lang="en-US"/>
        </a:p>
      </dgm:t>
    </dgm:pt>
    <dgm:pt modelId="{B890774D-3F1D-45A2-BE3D-304AAAB1B0CB}" type="parTrans" cxnId="{E1D9AB66-1FD5-43CF-9277-36032B97F956}">
      <dgm:prSet/>
      <dgm:spPr/>
      <dgm:t>
        <a:bodyPr/>
        <a:lstStyle/>
        <a:p>
          <a:endParaRPr lang="en-US"/>
        </a:p>
      </dgm:t>
    </dgm:pt>
    <dgm:pt modelId="{91A9C405-4B0D-4CBE-89C1-9B948BFB27DE}" type="sibTrans" cxnId="{E1D9AB66-1FD5-43CF-9277-36032B97F956}">
      <dgm:prSet/>
      <dgm:spPr/>
      <dgm:t>
        <a:bodyPr/>
        <a:lstStyle/>
        <a:p>
          <a:endParaRPr lang="en-US"/>
        </a:p>
      </dgm:t>
    </dgm:pt>
    <dgm:pt modelId="{540C86D3-171D-46DD-A08B-49E6AD3C94DD}">
      <dgm:prSet/>
      <dgm:spPr/>
      <dgm:t>
        <a:bodyPr/>
        <a:lstStyle/>
        <a:p>
          <a:r>
            <a:rPr lang="en-GB"/>
            <a:t>Young leaders plan , deliver and then review the session </a:t>
          </a:r>
          <a:endParaRPr lang="en-US"/>
        </a:p>
      </dgm:t>
    </dgm:pt>
    <dgm:pt modelId="{86B613E0-18FD-4CA1-9C27-57814EF3CF64}" type="parTrans" cxnId="{A9B7C538-E014-4A25-8BAA-D0D919EA73DF}">
      <dgm:prSet/>
      <dgm:spPr/>
      <dgm:t>
        <a:bodyPr/>
        <a:lstStyle/>
        <a:p>
          <a:endParaRPr lang="en-US"/>
        </a:p>
      </dgm:t>
    </dgm:pt>
    <dgm:pt modelId="{74D682EE-8D72-4883-9494-7421525687D0}" type="sibTrans" cxnId="{A9B7C538-E014-4A25-8BAA-D0D919EA73DF}">
      <dgm:prSet/>
      <dgm:spPr/>
      <dgm:t>
        <a:bodyPr/>
        <a:lstStyle/>
        <a:p>
          <a:endParaRPr lang="en-US"/>
        </a:p>
      </dgm:t>
    </dgm:pt>
    <dgm:pt modelId="{62D62A2E-9ED7-4540-97F5-D9F09C4C0844}">
      <dgm:prSet/>
      <dgm:spPr/>
      <dgm:t>
        <a:bodyPr/>
        <a:lstStyle/>
        <a:p>
          <a:r>
            <a:rPr lang="en-GB"/>
            <a:t>The plan is always delivered around what young people want,</a:t>
          </a:r>
          <a:endParaRPr lang="en-US"/>
        </a:p>
      </dgm:t>
    </dgm:pt>
    <dgm:pt modelId="{6CE79DC5-7606-4BCC-8041-FD2A89E4FDF1}" type="parTrans" cxnId="{8A1230F7-80BB-4718-A5C1-104D86243A00}">
      <dgm:prSet/>
      <dgm:spPr/>
      <dgm:t>
        <a:bodyPr/>
        <a:lstStyle/>
        <a:p>
          <a:endParaRPr lang="en-US"/>
        </a:p>
      </dgm:t>
    </dgm:pt>
    <dgm:pt modelId="{3027352E-DB94-4457-A22C-4E18E0AF2AD7}" type="sibTrans" cxnId="{8A1230F7-80BB-4718-A5C1-104D86243A00}">
      <dgm:prSet/>
      <dgm:spPr/>
      <dgm:t>
        <a:bodyPr/>
        <a:lstStyle/>
        <a:p>
          <a:endParaRPr lang="en-US"/>
        </a:p>
      </dgm:t>
    </dgm:pt>
    <dgm:pt modelId="{AA2024B3-AE35-478F-BF63-7D0402A3F0ED}">
      <dgm:prSet/>
      <dgm:spPr/>
      <dgm:t>
        <a:bodyPr/>
        <a:lstStyle/>
        <a:p>
          <a:r>
            <a:rPr lang="en-GB"/>
            <a:t>Each week young people are playing new games and are working on different skills, such as team work, throwing and catching, &amp; communication skills </a:t>
          </a:r>
          <a:endParaRPr lang="en-US"/>
        </a:p>
      </dgm:t>
    </dgm:pt>
    <dgm:pt modelId="{8E4E4B12-8820-461A-97CE-197769C87CDD}" type="parTrans" cxnId="{897013C5-AFC9-4388-A5A4-AE23136F0AE1}">
      <dgm:prSet/>
      <dgm:spPr/>
      <dgm:t>
        <a:bodyPr/>
        <a:lstStyle/>
        <a:p>
          <a:endParaRPr lang="en-US"/>
        </a:p>
      </dgm:t>
    </dgm:pt>
    <dgm:pt modelId="{AB45B5B9-0B9B-43BE-BBC9-72B0DDD35AED}" type="sibTrans" cxnId="{897013C5-AFC9-4388-A5A4-AE23136F0AE1}">
      <dgm:prSet/>
      <dgm:spPr/>
      <dgm:t>
        <a:bodyPr/>
        <a:lstStyle/>
        <a:p>
          <a:endParaRPr lang="en-US"/>
        </a:p>
      </dgm:t>
    </dgm:pt>
    <dgm:pt modelId="{7699343F-0361-42C7-B697-D2CC1B78667B}" type="pres">
      <dgm:prSet presAssocID="{663E4C19-BF70-4D49-B4DD-AEA814756A56}" presName="diagram" presStyleCnt="0">
        <dgm:presLayoutVars>
          <dgm:dir/>
          <dgm:resizeHandles val="exact"/>
        </dgm:presLayoutVars>
      </dgm:prSet>
      <dgm:spPr/>
      <dgm:t>
        <a:bodyPr/>
        <a:lstStyle/>
        <a:p>
          <a:endParaRPr lang="en-GB"/>
        </a:p>
      </dgm:t>
    </dgm:pt>
    <dgm:pt modelId="{2642DC45-C915-491F-AAE8-91E444515BF2}" type="pres">
      <dgm:prSet presAssocID="{DA7C1E72-2B14-46A5-807E-553125773422}" presName="arrow" presStyleLbl="node1" presStyleIdx="0" presStyleCnt="5">
        <dgm:presLayoutVars>
          <dgm:bulletEnabled val="1"/>
        </dgm:presLayoutVars>
      </dgm:prSet>
      <dgm:spPr/>
      <dgm:t>
        <a:bodyPr/>
        <a:lstStyle/>
        <a:p>
          <a:endParaRPr lang="en-GB"/>
        </a:p>
      </dgm:t>
    </dgm:pt>
    <dgm:pt modelId="{01FDD840-DC16-45FF-9E06-2AE5E69882B4}" type="pres">
      <dgm:prSet presAssocID="{F1DCEEE6-7D1B-4B68-AF39-3EA3E8CED1FD}" presName="arrow" presStyleLbl="node1" presStyleIdx="1" presStyleCnt="5">
        <dgm:presLayoutVars>
          <dgm:bulletEnabled val="1"/>
        </dgm:presLayoutVars>
      </dgm:prSet>
      <dgm:spPr/>
      <dgm:t>
        <a:bodyPr/>
        <a:lstStyle/>
        <a:p>
          <a:endParaRPr lang="en-GB"/>
        </a:p>
      </dgm:t>
    </dgm:pt>
    <dgm:pt modelId="{DA419B4B-0858-4549-9D1C-785251675F7C}" type="pres">
      <dgm:prSet presAssocID="{540C86D3-171D-46DD-A08B-49E6AD3C94DD}" presName="arrow" presStyleLbl="node1" presStyleIdx="2" presStyleCnt="5">
        <dgm:presLayoutVars>
          <dgm:bulletEnabled val="1"/>
        </dgm:presLayoutVars>
      </dgm:prSet>
      <dgm:spPr/>
      <dgm:t>
        <a:bodyPr/>
        <a:lstStyle/>
        <a:p>
          <a:endParaRPr lang="en-GB"/>
        </a:p>
      </dgm:t>
    </dgm:pt>
    <dgm:pt modelId="{72AFBA26-2E88-44E5-B381-520338547CA3}" type="pres">
      <dgm:prSet presAssocID="{62D62A2E-9ED7-4540-97F5-D9F09C4C0844}" presName="arrow" presStyleLbl="node1" presStyleIdx="3" presStyleCnt="5">
        <dgm:presLayoutVars>
          <dgm:bulletEnabled val="1"/>
        </dgm:presLayoutVars>
      </dgm:prSet>
      <dgm:spPr/>
      <dgm:t>
        <a:bodyPr/>
        <a:lstStyle/>
        <a:p>
          <a:endParaRPr lang="en-GB"/>
        </a:p>
      </dgm:t>
    </dgm:pt>
    <dgm:pt modelId="{79A14422-C349-4F4A-8EFF-971D783021F9}" type="pres">
      <dgm:prSet presAssocID="{AA2024B3-AE35-478F-BF63-7D0402A3F0ED}" presName="arrow" presStyleLbl="node1" presStyleIdx="4" presStyleCnt="5">
        <dgm:presLayoutVars>
          <dgm:bulletEnabled val="1"/>
        </dgm:presLayoutVars>
      </dgm:prSet>
      <dgm:spPr/>
      <dgm:t>
        <a:bodyPr/>
        <a:lstStyle/>
        <a:p>
          <a:endParaRPr lang="en-GB"/>
        </a:p>
      </dgm:t>
    </dgm:pt>
  </dgm:ptLst>
  <dgm:cxnLst>
    <dgm:cxn modelId="{8A1230F7-80BB-4718-A5C1-104D86243A00}" srcId="{663E4C19-BF70-4D49-B4DD-AEA814756A56}" destId="{62D62A2E-9ED7-4540-97F5-D9F09C4C0844}" srcOrd="3" destOrd="0" parTransId="{6CE79DC5-7606-4BCC-8041-FD2A89E4FDF1}" sibTransId="{3027352E-DB94-4457-A22C-4E18E0AF2AD7}"/>
    <dgm:cxn modelId="{9B554CE5-6A08-4AA1-9BA3-6699E304A41A}" type="presOf" srcId="{F1DCEEE6-7D1B-4B68-AF39-3EA3E8CED1FD}" destId="{01FDD840-DC16-45FF-9E06-2AE5E69882B4}" srcOrd="0" destOrd="0" presId="urn:microsoft.com/office/officeart/2005/8/layout/arrow5"/>
    <dgm:cxn modelId="{A9B7C538-E014-4A25-8BAA-D0D919EA73DF}" srcId="{663E4C19-BF70-4D49-B4DD-AEA814756A56}" destId="{540C86D3-171D-46DD-A08B-49E6AD3C94DD}" srcOrd="2" destOrd="0" parTransId="{86B613E0-18FD-4CA1-9C27-57814EF3CF64}" sibTransId="{74D682EE-8D72-4883-9494-7421525687D0}"/>
    <dgm:cxn modelId="{EFCBAC87-A21D-446A-833E-5C377FB89ED9}" srcId="{663E4C19-BF70-4D49-B4DD-AEA814756A56}" destId="{DA7C1E72-2B14-46A5-807E-553125773422}" srcOrd="0" destOrd="0" parTransId="{F6455B7F-2C04-44EE-B53E-F7B67DF93634}" sibTransId="{0615DED0-5A1D-426F-A166-8154C8F1E93C}"/>
    <dgm:cxn modelId="{AEA7C391-D221-4062-BB7F-E7DFC7378861}" type="presOf" srcId="{AA2024B3-AE35-478F-BF63-7D0402A3F0ED}" destId="{79A14422-C349-4F4A-8EFF-971D783021F9}" srcOrd="0" destOrd="0" presId="urn:microsoft.com/office/officeart/2005/8/layout/arrow5"/>
    <dgm:cxn modelId="{AAA03DEC-5AA9-4CAE-ACCC-C9CD4FA1C265}" type="presOf" srcId="{62D62A2E-9ED7-4540-97F5-D9F09C4C0844}" destId="{72AFBA26-2E88-44E5-B381-520338547CA3}" srcOrd="0" destOrd="0" presId="urn:microsoft.com/office/officeart/2005/8/layout/arrow5"/>
    <dgm:cxn modelId="{D51FAB5D-6AA7-4B1C-84E3-CD4AC4D491B0}" type="presOf" srcId="{663E4C19-BF70-4D49-B4DD-AEA814756A56}" destId="{7699343F-0361-42C7-B697-D2CC1B78667B}" srcOrd="0" destOrd="0" presId="urn:microsoft.com/office/officeart/2005/8/layout/arrow5"/>
    <dgm:cxn modelId="{DACEB3B0-67BA-471E-A62F-1FBC5B51E199}" type="presOf" srcId="{540C86D3-171D-46DD-A08B-49E6AD3C94DD}" destId="{DA419B4B-0858-4549-9D1C-785251675F7C}" srcOrd="0" destOrd="0" presId="urn:microsoft.com/office/officeart/2005/8/layout/arrow5"/>
    <dgm:cxn modelId="{ECFBE1B8-E154-4421-932E-2B730B8D381C}" type="presOf" srcId="{DA7C1E72-2B14-46A5-807E-553125773422}" destId="{2642DC45-C915-491F-AAE8-91E444515BF2}" srcOrd="0" destOrd="0" presId="urn:microsoft.com/office/officeart/2005/8/layout/arrow5"/>
    <dgm:cxn modelId="{897013C5-AFC9-4388-A5A4-AE23136F0AE1}" srcId="{663E4C19-BF70-4D49-B4DD-AEA814756A56}" destId="{AA2024B3-AE35-478F-BF63-7D0402A3F0ED}" srcOrd="4" destOrd="0" parTransId="{8E4E4B12-8820-461A-97CE-197769C87CDD}" sibTransId="{AB45B5B9-0B9B-43BE-BBC9-72B0DDD35AED}"/>
    <dgm:cxn modelId="{E1D9AB66-1FD5-43CF-9277-36032B97F956}" srcId="{663E4C19-BF70-4D49-B4DD-AEA814756A56}" destId="{F1DCEEE6-7D1B-4B68-AF39-3EA3E8CED1FD}" srcOrd="1" destOrd="0" parTransId="{B890774D-3F1D-45A2-BE3D-304AAAB1B0CB}" sibTransId="{91A9C405-4B0D-4CBE-89C1-9B948BFB27DE}"/>
    <dgm:cxn modelId="{8ACBDA71-6832-4D1E-AD73-AE157C44F224}" type="presParOf" srcId="{7699343F-0361-42C7-B697-D2CC1B78667B}" destId="{2642DC45-C915-491F-AAE8-91E444515BF2}" srcOrd="0" destOrd="0" presId="urn:microsoft.com/office/officeart/2005/8/layout/arrow5"/>
    <dgm:cxn modelId="{D88D1E7A-2D0E-4875-A6C0-8D3AA9EE5596}" type="presParOf" srcId="{7699343F-0361-42C7-B697-D2CC1B78667B}" destId="{01FDD840-DC16-45FF-9E06-2AE5E69882B4}" srcOrd="1" destOrd="0" presId="urn:microsoft.com/office/officeart/2005/8/layout/arrow5"/>
    <dgm:cxn modelId="{3C904CF0-239D-4A4D-A1C0-91C6F6E87119}" type="presParOf" srcId="{7699343F-0361-42C7-B697-D2CC1B78667B}" destId="{DA419B4B-0858-4549-9D1C-785251675F7C}" srcOrd="2" destOrd="0" presId="urn:microsoft.com/office/officeart/2005/8/layout/arrow5"/>
    <dgm:cxn modelId="{2B21F2F2-7D08-439C-BEDE-ACC7357285D5}" type="presParOf" srcId="{7699343F-0361-42C7-B697-D2CC1B78667B}" destId="{72AFBA26-2E88-44E5-B381-520338547CA3}" srcOrd="3" destOrd="0" presId="urn:microsoft.com/office/officeart/2005/8/layout/arrow5"/>
    <dgm:cxn modelId="{24445564-D682-4565-841F-E2B35859B231}" type="presParOf" srcId="{7699343F-0361-42C7-B697-D2CC1B78667B}" destId="{79A14422-C349-4F4A-8EFF-971D783021F9}" srcOrd="4"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D1B65-D307-41FB-B5C9-CE44F1EB832B}">
      <dsp:nvSpPr>
        <dsp:cNvPr id="0" name=""/>
        <dsp:cNvSpPr/>
      </dsp:nvSpPr>
      <dsp:spPr>
        <a:xfrm>
          <a:off x="622926"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CF461-C27F-4C73-846C-305B90E4E561}">
      <dsp:nvSpPr>
        <dsp:cNvPr id="0" name=""/>
        <dsp:cNvSpPr/>
      </dsp:nvSpPr>
      <dsp:spPr>
        <a:xfrm>
          <a:off x="981238" y="924029"/>
          <a:ext cx="964687" cy="964687"/>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01E0F-399D-45DB-BF1A-55DDFCE48BCF}">
      <dsp:nvSpPr>
        <dsp:cNvPr id="0" name=""/>
        <dsp:cNvSpPr/>
      </dsp:nvSpPr>
      <dsp:spPr>
        <a:xfrm>
          <a:off x="85457"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We have worked with 190 young people </a:t>
          </a:r>
          <a:endParaRPr lang="en-US" sz="2100" kern="1200" dirty="0"/>
        </a:p>
      </dsp:txBody>
      <dsp:txXfrm>
        <a:off x="85457" y="2770717"/>
        <a:ext cx="2756250" cy="720000"/>
      </dsp:txXfrm>
    </dsp:sp>
    <dsp:sp modelId="{A4C72D6F-9CFD-4D96-94D1-110EA81BF9F4}">
      <dsp:nvSpPr>
        <dsp:cNvPr id="0" name=""/>
        <dsp:cNvSpPr/>
      </dsp:nvSpPr>
      <dsp:spPr>
        <a:xfrm>
          <a:off x="3861519"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A4750-96FB-4B24-B9A2-CC7203AE0EC8}">
      <dsp:nvSpPr>
        <dsp:cNvPr id="0" name=""/>
        <dsp:cNvSpPr/>
      </dsp:nvSpPr>
      <dsp:spPr>
        <a:xfrm>
          <a:off x="4219832" y="924029"/>
          <a:ext cx="964687" cy="964687"/>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93A7E-1C4C-49CD-8AB3-4D25CC897955}">
      <dsp:nvSpPr>
        <dsp:cNvPr id="0" name=""/>
        <dsp:cNvSpPr/>
      </dsp:nvSpPr>
      <dsp:spPr>
        <a:xfrm>
          <a:off x="3324051"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This equated to 210 learning hours</a:t>
          </a:r>
          <a:endParaRPr lang="en-US" sz="2100" kern="1200" dirty="0"/>
        </a:p>
      </dsp:txBody>
      <dsp:txXfrm>
        <a:off x="3324051" y="2770717"/>
        <a:ext cx="2756250" cy="720000"/>
      </dsp:txXfrm>
    </dsp:sp>
    <dsp:sp modelId="{8710B177-81BE-45D0-B77D-3496FBBD9B7C}">
      <dsp:nvSpPr>
        <dsp:cNvPr id="0" name=""/>
        <dsp:cNvSpPr/>
      </dsp:nvSpPr>
      <dsp:spPr>
        <a:xfrm>
          <a:off x="7100113"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401A4-973E-43CD-A5A5-DDD688CC9403}">
      <dsp:nvSpPr>
        <dsp:cNvPr id="0" name=""/>
        <dsp:cNvSpPr/>
      </dsp:nvSpPr>
      <dsp:spPr>
        <a:xfrm>
          <a:off x="7458426" y="924029"/>
          <a:ext cx="964687" cy="964687"/>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24426-27B3-47B4-B0BB-07A49F8E12F3}">
      <dsp:nvSpPr>
        <dsp:cNvPr id="0" name=""/>
        <dsp:cNvSpPr/>
      </dsp:nvSpPr>
      <dsp:spPr>
        <a:xfrm>
          <a:off x="6562644"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This happened at 26 different activities </a:t>
          </a:r>
          <a:endParaRPr lang="en-US" sz="2100" kern="1200" dirty="0"/>
        </a:p>
      </dsp:txBody>
      <dsp:txXfrm>
        <a:off x="6562644" y="2770717"/>
        <a:ext cx="2756250" cy="720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C927E-3D15-4160-B617-219FDA00E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B89274C-61A4-4E58-935A-785D16E28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B617885-8104-4F18-A1F0-2F975F4CFAF2}"/>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5" name="Footer Placeholder 4">
            <a:extLst>
              <a:ext uri="{FF2B5EF4-FFF2-40B4-BE49-F238E27FC236}">
                <a16:creationId xmlns:a16="http://schemas.microsoft.com/office/drawing/2014/main" xmlns="" id="{012DF3FF-9DDE-4B7D-A3E5-4F82BBA4AD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68DD10A-4BC7-4D3C-A407-3B79FBD0FFF8}"/>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261643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5893E-53C4-40F5-BF89-A12CDCF39B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0F3CC7C-E082-4C9A-8455-191EBFBEDC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4B35088-3E4A-4A88-A58E-2D89A31A0CB9}"/>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5" name="Footer Placeholder 4">
            <a:extLst>
              <a:ext uri="{FF2B5EF4-FFF2-40B4-BE49-F238E27FC236}">
                <a16:creationId xmlns:a16="http://schemas.microsoft.com/office/drawing/2014/main" xmlns="" id="{35B07577-D6FF-4E6F-9E6A-D620694C5B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A823F72-6823-4EC7-A4A0-14A96098F021}"/>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314436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AF24D4C-318D-45B1-A740-6B67C875E9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F1AE413-D268-4722-86D4-3F334A59FE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933FA2D-28EE-4BD7-983A-33142834BD13}"/>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5" name="Footer Placeholder 4">
            <a:extLst>
              <a:ext uri="{FF2B5EF4-FFF2-40B4-BE49-F238E27FC236}">
                <a16:creationId xmlns:a16="http://schemas.microsoft.com/office/drawing/2014/main" xmlns="" id="{090BE0D2-100E-401B-83A0-20977CA13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96FD7CE-B807-4C1C-9925-108BE9C37ABF}"/>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104923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43EBF-8382-461F-AD2B-B584EB586C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24023F7-0996-4D32-B7E8-8415C0974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FACDE61-86E6-4ED8-8BA6-6EA8EE996E55}"/>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5" name="Footer Placeholder 4">
            <a:extLst>
              <a:ext uri="{FF2B5EF4-FFF2-40B4-BE49-F238E27FC236}">
                <a16:creationId xmlns:a16="http://schemas.microsoft.com/office/drawing/2014/main" xmlns="" id="{8FB9F573-3FFD-4686-8D0A-1D89F48ED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9A75A5C-9D2E-49D3-A3D6-698FB8216D1F}"/>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312795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E50A40-613F-4A60-9688-90536E1826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37BC960-36F1-4B65-A5A2-AD4BB87BB8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73F92AB-9CBE-404B-A4B9-67F0C2D4A154}"/>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5" name="Footer Placeholder 4">
            <a:extLst>
              <a:ext uri="{FF2B5EF4-FFF2-40B4-BE49-F238E27FC236}">
                <a16:creationId xmlns:a16="http://schemas.microsoft.com/office/drawing/2014/main" xmlns="" id="{1EA1434D-273D-45E3-A1B2-2E43EBE6A6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61BF681-A5B4-4539-B094-D7F5A0B5DDC5}"/>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266640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45DE8-3616-423F-9052-92DA8615DA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D71645-1DB2-4625-9216-C1634AE811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717440D-98D1-4C1E-B694-51731DC835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7818F02-5BA0-41DE-88A8-08723A85ADBE}"/>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6" name="Footer Placeholder 5">
            <a:extLst>
              <a:ext uri="{FF2B5EF4-FFF2-40B4-BE49-F238E27FC236}">
                <a16:creationId xmlns:a16="http://schemas.microsoft.com/office/drawing/2014/main" xmlns="" id="{DFD37927-2136-4EFA-88FD-20539A6C4D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A448088-4E03-464E-8C69-540FE611F167}"/>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258364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0CD45-F41E-4977-82DF-FAB069FDAE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BFA75D0-3273-4414-9380-1C4B394E0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45C36F6-0B4A-482D-80DD-4E4A375397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8CF1925-8897-4BB7-BC5A-5E536AEFAA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21D7771-F201-472F-AF0E-0ED4790C8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589B683-FF08-4650-9412-667356ABAB19}"/>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8" name="Footer Placeholder 7">
            <a:extLst>
              <a:ext uri="{FF2B5EF4-FFF2-40B4-BE49-F238E27FC236}">
                <a16:creationId xmlns:a16="http://schemas.microsoft.com/office/drawing/2014/main" xmlns="" id="{CC8275AA-B9EA-402B-84DE-2F5C40D314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3D34261-8ECF-40E2-A03A-8EC0B33F5C2D}"/>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27572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07904-467E-441B-A2DA-600EEFDAA8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C71D684-46A4-4369-BC2D-7EA1BF91FAFC}"/>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4" name="Footer Placeholder 3">
            <a:extLst>
              <a:ext uri="{FF2B5EF4-FFF2-40B4-BE49-F238E27FC236}">
                <a16:creationId xmlns:a16="http://schemas.microsoft.com/office/drawing/2014/main" xmlns="" id="{E638F4A4-75CE-431F-AA0E-224CB38FD4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FC0451D-B972-42FF-91E7-274A9260CBB6}"/>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213143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B632859-50F4-4853-BEE3-30E5595668F8}"/>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3" name="Footer Placeholder 2">
            <a:extLst>
              <a:ext uri="{FF2B5EF4-FFF2-40B4-BE49-F238E27FC236}">
                <a16:creationId xmlns:a16="http://schemas.microsoft.com/office/drawing/2014/main" xmlns="" id="{CB7D81FF-CA11-45DE-BE45-CBC8E04C3A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328B211-CF57-47D6-B6CB-47056E614615}"/>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11233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6C6F4-E629-4052-96C2-8E45FEC5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F4DC7AA-C7FE-42DC-B207-ED4E5A952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72E9085D-9DBE-450A-B28F-09CB61AA4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A43721B-E756-43B1-85D6-68746A47660A}"/>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6" name="Footer Placeholder 5">
            <a:extLst>
              <a:ext uri="{FF2B5EF4-FFF2-40B4-BE49-F238E27FC236}">
                <a16:creationId xmlns:a16="http://schemas.microsoft.com/office/drawing/2014/main" xmlns="" id="{27A9EAA9-7BA0-43D8-BBF0-B4B8399713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966AC2B-3F33-4CC7-BE83-F50469552BC3}"/>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325900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AB3CC-4F30-4F12-B375-2A06AFADF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A95BA04-1FEB-4617-B29C-71669A675D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2343EA9-6147-4985-8DBD-13046F2CF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8B1E2C-0C8B-47FE-B733-BE75B7C4D057}"/>
              </a:ext>
            </a:extLst>
          </p:cNvPr>
          <p:cNvSpPr>
            <a:spLocks noGrp="1"/>
          </p:cNvSpPr>
          <p:nvPr>
            <p:ph type="dt" sz="half" idx="10"/>
          </p:nvPr>
        </p:nvSpPr>
        <p:spPr/>
        <p:txBody>
          <a:bodyPr/>
          <a:lstStyle/>
          <a:p>
            <a:fld id="{2739CDA0-C72A-40B2-83CF-72A59B04F4D4}" type="datetimeFigureOut">
              <a:rPr lang="en-GB" smtClean="0"/>
              <a:pPr/>
              <a:t>03/04/2022</a:t>
            </a:fld>
            <a:endParaRPr lang="en-GB"/>
          </a:p>
        </p:txBody>
      </p:sp>
      <p:sp>
        <p:nvSpPr>
          <p:cNvPr id="6" name="Footer Placeholder 5">
            <a:extLst>
              <a:ext uri="{FF2B5EF4-FFF2-40B4-BE49-F238E27FC236}">
                <a16:creationId xmlns:a16="http://schemas.microsoft.com/office/drawing/2014/main" xmlns="" id="{AF86FE08-9131-46EF-B7FA-CB57F405DF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B677A86-49CF-40EA-813C-A7204740C061}"/>
              </a:ext>
            </a:extLst>
          </p:cNvPr>
          <p:cNvSpPr>
            <a:spLocks noGrp="1"/>
          </p:cNvSpPr>
          <p:nvPr>
            <p:ph type="sldNum" sz="quarter" idx="12"/>
          </p:nvPr>
        </p:nvSpPr>
        <p:spPr/>
        <p:txBody>
          <a:body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403290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B80CE2-1D08-4320-AAA6-4FA1AB7BB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52120C6-13E6-407E-9D51-01C99BBC8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A52E472-8B96-4242-A187-29D293BA6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9CDA0-C72A-40B2-83CF-72A59B04F4D4}" type="datetimeFigureOut">
              <a:rPr lang="en-GB" smtClean="0"/>
              <a:pPr/>
              <a:t>03/04/2022</a:t>
            </a:fld>
            <a:endParaRPr lang="en-GB"/>
          </a:p>
        </p:txBody>
      </p:sp>
      <p:sp>
        <p:nvSpPr>
          <p:cNvPr id="5" name="Footer Placeholder 4">
            <a:extLst>
              <a:ext uri="{FF2B5EF4-FFF2-40B4-BE49-F238E27FC236}">
                <a16:creationId xmlns:a16="http://schemas.microsoft.com/office/drawing/2014/main" xmlns="" id="{84497CBD-FB8B-4C47-B90E-BD1EE676D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5F07F82-0F13-4617-A708-C7F5BD0E9B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2CDF6-9457-4861-BCAA-00F59FEBFD97}" type="slidenum">
              <a:rPr lang="en-GB" smtClean="0"/>
              <a:pPr/>
              <a:t>‹#›</a:t>
            </a:fld>
            <a:endParaRPr lang="en-GB"/>
          </a:p>
        </p:txBody>
      </p:sp>
    </p:spTree>
    <p:extLst>
      <p:ext uri="{BB962C8B-B14F-4D97-AF65-F5344CB8AC3E}">
        <p14:creationId xmlns:p14="http://schemas.microsoft.com/office/powerpoint/2010/main" xmlns="" val="3160485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cid:C6CE5104-4ED6-4A7C-8A4D-443D04E86E16" TargetMode="External"/><Relationship Id="rId7" Type="http://schemas.openxmlformats.org/officeDocument/2006/relationships/image" Target="cid:29C6CF68-DD38-4AFA-91DD-B9A69C57E77D" TargetMode="External"/><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cid:31403209-6772-42C0-A207-677AD2991C83" TargetMode="External"/><Relationship Id="rId4" Type="http://schemas.openxmlformats.org/officeDocument/2006/relationships/image" Target="../media/image24.jpeg"/><Relationship Id="rId9" Type="http://schemas.openxmlformats.org/officeDocument/2006/relationships/image" Target="cid:3B0966DD-BCF6-406F-B443-4034B2A0B5A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cid:5B57AEC4-8A19-4EE7-BAAA-7501C2D764E1" TargetMode="External"/><Relationship Id="rId18" Type="http://schemas.openxmlformats.org/officeDocument/2006/relationships/image" Target="../media/image56.jpeg"/><Relationship Id="rId3" Type="http://schemas.openxmlformats.org/officeDocument/2006/relationships/image" Target="cid:E7CDBC18-354E-48D7-BD33-8293E2EF087F" TargetMode="External"/><Relationship Id="rId7" Type="http://schemas.openxmlformats.org/officeDocument/2006/relationships/image" Target="cid:4EADA66E-A24C-4B35-B03A-63769D3C5D5B" TargetMode="External"/><Relationship Id="rId12" Type="http://schemas.openxmlformats.org/officeDocument/2006/relationships/image" Target="../media/image53.jpeg"/><Relationship Id="rId17" Type="http://schemas.openxmlformats.org/officeDocument/2006/relationships/image" Target="cid:A94036DA-EEEA-4548-8F98-59C4D16A803A" TargetMode="External"/><Relationship Id="rId2" Type="http://schemas.openxmlformats.org/officeDocument/2006/relationships/image" Target="../media/image48.jpeg"/><Relationship Id="rId16"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cid:56E6C57C-B24E-4EBE-AD30-A022375E6B6A" TargetMode="External"/><Relationship Id="rId5" Type="http://schemas.openxmlformats.org/officeDocument/2006/relationships/image" Target="cid:55944172-E926-4E65-A0BB-7963BA6ADC4D" TargetMode="External"/><Relationship Id="rId15" Type="http://schemas.openxmlformats.org/officeDocument/2006/relationships/image" Target="cid:D40A5CF3-3A98-44B0-B50A-FC6B3DB37A24" TargetMode="External"/><Relationship Id="rId10" Type="http://schemas.openxmlformats.org/officeDocument/2006/relationships/image" Target="../media/image52.jpeg"/><Relationship Id="rId19" Type="http://schemas.openxmlformats.org/officeDocument/2006/relationships/image" Target="cid:4761218C-4E9D-497B-8A90-8202DD275835" TargetMode="External"/><Relationship Id="rId4" Type="http://schemas.openxmlformats.org/officeDocument/2006/relationships/image" Target="../media/image49.jpeg"/><Relationship Id="rId9" Type="http://schemas.openxmlformats.org/officeDocument/2006/relationships/image" Target="cid:94EFAB68-192C-499A-B096-385C1EE10068" TargetMode="External"/><Relationship Id="rId14" Type="http://schemas.openxmlformats.org/officeDocument/2006/relationships/image" Target="../media/image5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nam12.safelinks.protection.outlook.com/?url=https://m.youtube.com/watch?v=DvTjX767Lu0&amp;feature=share&amp;data=04|01||030b51872dbf44f2abef08da0271de10|84df9e7fe9f640afb435aaaaaaaaaaaa|1|0|637824985323499516|Unknown|TWFpbGZsb3d8eyJWIjoiMC4wLjAwMDAiLCJQIjoiV2luMzIiLCJBTiI6Ik1haWwiLCJXVCI6Mn0=|3000&amp;sdata=eaEk7079Nj2U7+8r92/hO/AVh2k5+D60hH9MCEfjgbY=&amp;reserve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FA41E-0CBE-49CD-B257-62A9D912DB28}"/>
              </a:ext>
            </a:extLst>
          </p:cNvPr>
          <p:cNvSpPr>
            <a:spLocks noGrp="1"/>
          </p:cNvSpPr>
          <p:nvPr>
            <p:ph type="ctrTitle"/>
          </p:nvPr>
        </p:nvSpPr>
        <p:spPr>
          <a:xfrm>
            <a:off x="7464614" y="1783959"/>
            <a:ext cx="4087306" cy="2889114"/>
          </a:xfrm>
        </p:spPr>
        <p:txBody>
          <a:bodyPr anchor="b">
            <a:normAutofit/>
          </a:bodyPr>
          <a:lstStyle/>
          <a:p>
            <a:pPr algn="l"/>
            <a:r>
              <a:rPr lang="en-GB" sz="5400"/>
              <a:t>Report for Community Council </a:t>
            </a:r>
          </a:p>
        </p:txBody>
      </p:sp>
      <p:sp>
        <p:nvSpPr>
          <p:cNvPr id="3" name="Subtitle 2">
            <a:extLst>
              <a:ext uri="{FF2B5EF4-FFF2-40B4-BE49-F238E27FC236}">
                <a16:creationId xmlns:a16="http://schemas.microsoft.com/office/drawing/2014/main" xmlns="" id="{417C1A85-4DEC-4856-87FA-678F866924B1}"/>
              </a:ext>
            </a:extLst>
          </p:cNvPr>
          <p:cNvSpPr>
            <a:spLocks noGrp="1"/>
          </p:cNvSpPr>
          <p:nvPr>
            <p:ph type="subTitle" idx="1"/>
          </p:nvPr>
        </p:nvSpPr>
        <p:spPr>
          <a:xfrm>
            <a:off x="7464612" y="4750893"/>
            <a:ext cx="4087305" cy="1147863"/>
          </a:xfrm>
        </p:spPr>
        <p:txBody>
          <a:bodyPr anchor="t">
            <a:normAutofit/>
          </a:bodyPr>
          <a:lstStyle/>
          <a:p>
            <a:pPr algn="l"/>
            <a:r>
              <a:rPr lang="en-GB" sz="2000"/>
              <a:t>21</a:t>
            </a:r>
            <a:r>
              <a:rPr lang="en-GB" sz="2000" baseline="30000"/>
              <a:t>st</a:t>
            </a:r>
            <a:r>
              <a:rPr lang="en-GB" sz="2000"/>
              <a:t> Feb – 18</a:t>
            </a:r>
            <a:r>
              <a:rPr lang="en-GB" sz="2000" baseline="30000"/>
              <a:t>th</a:t>
            </a:r>
            <a:r>
              <a:rPr lang="en-GB" sz="2000"/>
              <a:t> March 2022 </a:t>
            </a:r>
          </a:p>
        </p:txBody>
      </p:sp>
      <p:sp>
        <p:nvSpPr>
          <p:cNvPr id="6" name="Freeform: Shape 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See the source image">
            <a:extLst>
              <a:ext uri="{FF2B5EF4-FFF2-40B4-BE49-F238E27FC236}">
                <a16:creationId xmlns:a16="http://schemas.microsoft.com/office/drawing/2014/main" xmlns="" id="{AED7A3C6-6115-4E23-8754-29D580FB925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702" r="1" b="11703"/>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80604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B841ABC-A98C-454B-9CEF-A70ABC64EEA0}"/>
              </a:ext>
            </a:extLst>
          </p:cNvPr>
          <p:cNvSpPr>
            <a:spLocks noGrp="1"/>
          </p:cNvSpPr>
          <p:nvPr>
            <p:ph type="title"/>
          </p:nvPr>
        </p:nvSpPr>
        <p:spPr>
          <a:xfrm>
            <a:off x="838200" y="1412488"/>
            <a:ext cx="2899189" cy="4363844"/>
          </a:xfrm>
        </p:spPr>
        <p:txBody>
          <a:bodyPr anchor="t">
            <a:normAutofit/>
          </a:bodyPr>
          <a:lstStyle/>
          <a:p>
            <a:r>
              <a:rPr lang="en-GB" sz="4000">
                <a:solidFill>
                  <a:srgbClr val="FFFFFF"/>
                </a:solidFill>
              </a:rPr>
              <a:t>Testing for Change </a:t>
            </a:r>
          </a:p>
        </p:txBody>
      </p:sp>
      <p:sp>
        <p:nvSpPr>
          <p:cNvPr id="3" name="Content Placeholder 2">
            <a:extLst>
              <a:ext uri="{FF2B5EF4-FFF2-40B4-BE49-F238E27FC236}">
                <a16:creationId xmlns:a16="http://schemas.microsoft.com/office/drawing/2014/main" xmlns="" id="{9CD5168B-2702-4244-B151-BBBB14243B3C}"/>
              </a:ext>
            </a:extLst>
          </p:cNvPr>
          <p:cNvSpPr>
            <a:spLocks noGrp="1"/>
          </p:cNvSpPr>
          <p:nvPr>
            <p:ph sz="half" idx="1"/>
          </p:nvPr>
        </p:nvSpPr>
        <p:spPr>
          <a:xfrm>
            <a:off x="4380855" y="1412489"/>
            <a:ext cx="3427283" cy="4363844"/>
          </a:xfrm>
        </p:spPr>
        <p:txBody>
          <a:bodyPr>
            <a:normAutofit/>
          </a:bodyPr>
          <a:lstStyle/>
          <a:p>
            <a:pPr>
              <a:spcAft>
                <a:spcPts val="800"/>
              </a:spcAft>
            </a:pPr>
            <a:r>
              <a:rPr lang="en-GB" sz="1700" dirty="0"/>
              <a:t>Our decision makers were picked from various participation form: </a:t>
            </a:r>
          </a:p>
          <a:p>
            <a:pPr marL="342900" lvl="0" indent="-342900">
              <a:buFont typeface="Symbol" panose="05050102010706020507" pitchFamily="18" charset="2"/>
              <a:buChar char=""/>
            </a:pPr>
            <a:r>
              <a:rPr lang="en-GB" sz="1700" dirty="0"/>
              <a:t>Ethan Paterson – Equalities &amp; Diversity Group </a:t>
            </a:r>
          </a:p>
          <a:p>
            <a:pPr marL="342900" lvl="0" indent="-342900">
              <a:buFont typeface="Symbol" panose="05050102010706020507" pitchFamily="18" charset="2"/>
              <a:buChar char=""/>
            </a:pPr>
            <a:r>
              <a:rPr lang="en-GB" sz="1700" dirty="0"/>
              <a:t>Tilly Grist – CCRC, HYP, Northern Alliance &amp; CDCC Cllr </a:t>
            </a:r>
          </a:p>
          <a:p>
            <a:pPr marL="342900" lvl="0" indent="-342900">
              <a:buFont typeface="Symbol" panose="05050102010706020507" pitchFamily="18" charset="2"/>
              <a:buChar char=""/>
            </a:pPr>
            <a:r>
              <a:rPr lang="en-GB" sz="1700" dirty="0"/>
              <a:t>Teagan Young – CCRC Rep, Cromarty Youth Café, CDCC Youth Rep </a:t>
            </a:r>
          </a:p>
          <a:p>
            <a:pPr marL="342900" lvl="0" indent="-342900">
              <a:buFont typeface="Symbol" panose="05050102010706020507" pitchFamily="18" charset="2"/>
              <a:buChar char=""/>
            </a:pPr>
            <a:r>
              <a:rPr lang="en-GB" sz="1700" dirty="0"/>
              <a:t>Anthony Gull – Cromarty Youth Café Rep </a:t>
            </a:r>
          </a:p>
          <a:p>
            <a:pPr marL="342900" lvl="0" indent="-342900">
              <a:buFont typeface="Symbol" panose="05050102010706020507" pitchFamily="18" charset="2"/>
              <a:buChar char=""/>
            </a:pPr>
            <a:r>
              <a:rPr lang="en-GB" sz="1700" dirty="0"/>
              <a:t>Hayden Nicholson – Cromarty Youth Café Rep </a:t>
            </a:r>
          </a:p>
          <a:p>
            <a:endParaRPr lang="en-GB" sz="1700" dirty="0"/>
          </a:p>
        </p:txBody>
      </p:sp>
      <p:cxnSp>
        <p:nvCxnSpPr>
          <p:cNvPr id="11" name="Straight Connector 10">
            <a:extLst>
              <a:ext uri="{FF2B5EF4-FFF2-40B4-BE49-F238E27FC236}">
                <a16:creationId xmlns:a16="http://schemas.microsoft.com/office/drawing/2014/main" xmlns=""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xmlns="" id="{EA6DA06A-640E-482A-9B95-21597817EE13}"/>
              </a:ext>
            </a:extLst>
          </p:cNvPr>
          <p:cNvSpPr>
            <a:spLocks noGrp="1"/>
          </p:cNvSpPr>
          <p:nvPr>
            <p:ph sz="half" idx="2"/>
          </p:nvPr>
        </p:nvSpPr>
        <p:spPr>
          <a:xfrm>
            <a:off x="8451604" y="1412489"/>
            <a:ext cx="3197701" cy="4363844"/>
          </a:xfrm>
        </p:spPr>
        <p:txBody>
          <a:bodyPr>
            <a:normAutofit/>
          </a:bodyPr>
          <a:lstStyle/>
          <a:p>
            <a:r>
              <a:rPr lang="en-GB" sz="1700" dirty="0"/>
              <a:t>What the group would like funded: </a:t>
            </a:r>
          </a:p>
          <a:p>
            <a:r>
              <a:rPr lang="en-GB" sz="1700" dirty="0"/>
              <a:t>Creativity in Care Workshop</a:t>
            </a:r>
          </a:p>
          <a:p>
            <a:r>
              <a:rPr lang="en-GB" sz="1700" dirty="0"/>
              <a:t>Buddy Bench</a:t>
            </a:r>
          </a:p>
          <a:p>
            <a:r>
              <a:rPr lang="en-GB" sz="1700" dirty="0"/>
              <a:t>Trip to Inverness Go Kart Track</a:t>
            </a:r>
          </a:p>
          <a:p>
            <a:r>
              <a:rPr lang="en-GB" sz="1700" dirty="0"/>
              <a:t>Trip to Roller Bowl</a:t>
            </a:r>
          </a:p>
          <a:p>
            <a:r>
              <a:rPr lang="en-GB" sz="1700" dirty="0"/>
              <a:t>Football Coaching </a:t>
            </a:r>
          </a:p>
          <a:p>
            <a:r>
              <a:rPr lang="en-GB" sz="1700" dirty="0"/>
              <a:t>Trip to Inverness Trampoline Park </a:t>
            </a:r>
          </a:p>
        </p:txBody>
      </p:sp>
    </p:spTree>
    <p:extLst>
      <p:ext uri="{BB962C8B-B14F-4D97-AF65-F5344CB8AC3E}">
        <p14:creationId xmlns:p14="http://schemas.microsoft.com/office/powerpoint/2010/main" xmlns="" val="322177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1DE5217-617A-4A6C-BC88-88EA1CE1587D}"/>
              </a:ext>
            </a:extLst>
          </p:cNvPr>
          <p:cNvSpPr>
            <a:spLocks noGrp="1"/>
          </p:cNvSpPr>
          <p:nvPr>
            <p:ph type="title"/>
          </p:nvPr>
        </p:nvSpPr>
        <p:spPr>
          <a:xfrm>
            <a:off x="466722" y="586855"/>
            <a:ext cx="3201366" cy="3387497"/>
          </a:xfrm>
        </p:spPr>
        <p:txBody>
          <a:bodyPr anchor="b">
            <a:normAutofit/>
          </a:bodyPr>
          <a:lstStyle/>
          <a:p>
            <a:pPr algn="r"/>
            <a:r>
              <a:rPr lang="en-GB" sz="3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 Learned by the Decision Makers and young people taking part in consultations:</a:t>
            </a:r>
            <a:br>
              <a:rPr lang="en-GB" sz="3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3100">
              <a:solidFill>
                <a:srgbClr val="FFFFFF"/>
              </a:solidFill>
            </a:endParaRPr>
          </a:p>
        </p:txBody>
      </p:sp>
      <p:sp>
        <p:nvSpPr>
          <p:cNvPr id="3" name="Content Placeholder 2">
            <a:extLst>
              <a:ext uri="{FF2B5EF4-FFF2-40B4-BE49-F238E27FC236}">
                <a16:creationId xmlns:a16="http://schemas.microsoft.com/office/drawing/2014/main" xmlns="" id="{360444B2-CC5B-4800-BAE5-D51FB5AA3A90}"/>
              </a:ext>
            </a:extLst>
          </p:cNvPr>
          <p:cNvSpPr>
            <a:spLocks noGrp="1"/>
          </p:cNvSpPr>
          <p:nvPr>
            <p:ph idx="1"/>
          </p:nvPr>
        </p:nvSpPr>
        <p:spPr>
          <a:xfrm>
            <a:off x="4810259" y="649480"/>
            <a:ext cx="6555347" cy="5546047"/>
          </a:xfrm>
        </p:spPr>
        <p:txBody>
          <a:bodyPr anchor="ctr">
            <a:normAutofit/>
          </a:bodyPr>
          <a:lstStyle/>
          <a:p>
            <a:pPr marL="342900" lvl="0" indent="-342900">
              <a:buFont typeface="Symbol" panose="05050102010706020507" pitchFamily="18" charset="2"/>
              <a:buChar char=""/>
            </a:pPr>
            <a:r>
              <a:rPr lang="en-GB" sz="1400">
                <a:effectLst/>
                <a:latin typeface="Calibri" panose="020F0502020204030204" pitchFamily="34" charset="0"/>
                <a:ea typeface="Calibri" panose="020F0502020204030204" pitchFamily="34" charset="0"/>
              </a:rPr>
              <a:t>Young people had many conversations by listening to the points of views from other young people</a:t>
            </a:r>
          </a:p>
          <a:p>
            <a:pPr marL="342900" lvl="0" indent="-342900">
              <a:buFont typeface="Symbol" panose="05050102010706020507" pitchFamily="18" charset="2"/>
              <a:buChar char=""/>
            </a:pPr>
            <a:r>
              <a:rPr lang="en-GB" sz="1400">
                <a:effectLst/>
                <a:latin typeface="Calibri" panose="020F0502020204030204" pitchFamily="34" charset="0"/>
                <a:ea typeface="Calibri" panose="020F0502020204030204" pitchFamily="34" charset="0"/>
              </a:rPr>
              <a:t>One YP suggested that sitting in a circle would be the best option for discussion as they have experience of taking part in many participations forum and this is the best way for healthy discussions.</a:t>
            </a:r>
          </a:p>
          <a:p>
            <a:pPr marL="342900" lvl="0" indent="-342900">
              <a:buFont typeface="Symbol" panose="05050102010706020507" pitchFamily="18" charset="2"/>
              <a:buChar char=""/>
            </a:pPr>
            <a:r>
              <a:rPr lang="en-GB" sz="1400">
                <a:effectLst/>
                <a:latin typeface="Calibri" panose="020F0502020204030204" pitchFamily="34" charset="0"/>
                <a:ea typeface="Calibri" panose="020F0502020204030204" pitchFamily="34" charset="0"/>
              </a:rPr>
              <a:t> Young people sat in a circle this was good as they were able to make eye contact and showing they are activity listening. Everyone was given the options to speak and give their opinion. </a:t>
            </a:r>
          </a:p>
          <a:p>
            <a:pPr marL="342900" lvl="0" indent="-342900">
              <a:buFont typeface="Symbol" panose="05050102010706020507" pitchFamily="18" charset="2"/>
              <a:buChar char=""/>
            </a:pPr>
            <a:r>
              <a:rPr lang="en-GB" sz="1400">
                <a:effectLst/>
                <a:latin typeface="Calibri" panose="020F0502020204030204" pitchFamily="34" charset="0"/>
                <a:ea typeface="Calibri" panose="020F0502020204030204" pitchFamily="34" charset="0"/>
              </a:rPr>
              <a:t>The setting was informal where YP had the option to help themselves to refreshments. </a:t>
            </a:r>
          </a:p>
          <a:p>
            <a:pPr marL="342900" lvl="0" indent="-342900">
              <a:buFont typeface="Symbol" panose="05050102010706020507" pitchFamily="18" charset="2"/>
              <a:buChar char=""/>
            </a:pPr>
            <a:r>
              <a:rPr lang="en-GB" sz="1400">
                <a:latin typeface="Calibri" panose="020F0502020204030204" pitchFamily="34" charset="0"/>
              </a:rPr>
              <a:t>How to negotiate and have healthy debates by listening to everyone in the group </a:t>
            </a:r>
          </a:p>
          <a:p>
            <a:pPr marL="342900" lvl="0" indent="-342900">
              <a:buFont typeface="Symbol" panose="05050102010706020507" pitchFamily="18" charset="2"/>
              <a:buChar char=""/>
            </a:pPr>
            <a:r>
              <a:rPr lang="en-GB" sz="1400">
                <a:latin typeface="Calibri" panose="020F0502020204030204" pitchFamily="34" charset="0"/>
              </a:rPr>
              <a:t>How to reach a fair agreement by listening to everyone in the group</a:t>
            </a:r>
          </a:p>
          <a:p>
            <a:pPr marL="342900" lvl="0" indent="-342900">
              <a:buFont typeface="Symbol" panose="05050102010706020507" pitchFamily="18" charset="2"/>
              <a:buChar char=""/>
            </a:pPr>
            <a:r>
              <a:rPr lang="en-GB" sz="1400">
                <a:effectLst/>
                <a:latin typeface="Calibri" panose="020F0502020204030204" pitchFamily="34" charset="0"/>
                <a:ea typeface="Calibri" panose="020F0502020204030204" pitchFamily="34" charset="0"/>
              </a:rPr>
              <a:t>How to reach a decision through discussion.</a:t>
            </a:r>
          </a:p>
          <a:p>
            <a:pPr marL="342900" lvl="0" indent="-342900">
              <a:buFont typeface="Symbol" panose="05050102010706020507" pitchFamily="18" charset="2"/>
              <a:buChar char=""/>
            </a:pPr>
            <a:r>
              <a:rPr lang="en-GB" sz="1400">
                <a:effectLst/>
                <a:latin typeface="Calibri" panose="020F0502020204030204" pitchFamily="34" charset="0"/>
                <a:ea typeface="Calibri" panose="020F0502020204030204" pitchFamily="34" charset="0"/>
              </a:rPr>
              <a:t>The voting process:</a:t>
            </a:r>
          </a:p>
          <a:p>
            <a:pPr marL="342900" lvl="0" indent="-342900">
              <a:buFont typeface="Symbol" panose="05050102010706020507" pitchFamily="18" charset="2"/>
              <a:buChar char=""/>
            </a:pPr>
            <a:r>
              <a:rPr lang="en-GB" sz="1400">
                <a:effectLst/>
                <a:latin typeface="Calibri" panose="020F0502020204030204" pitchFamily="34" charset="0"/>
                <a:ea typeface="Calibri" panose="020F0502020204030204" pitchFamily="34" charset="0"/>
              </a:rPr>
              <a:t>After listening to all the project ideas </a:t>
            </a:r>
          </a:p>
          <a:p>
            <a:pPr marL="742950" lvl="1" indent="-285750">
              <a:buFont typeface="Courier New" panose="02070309020205020404" pitchFamily="49" charset="0"/>
              <a:buChar char="o"/>
            </a:pPr>
            <a:r>
              <a:rPr lang="en-GB" sz="1400">
                <a:effectLst/>
                <a:latin typeface="Calibri" panose="020F0502020204030204" pitchFamily="34" charset="0"/>
                <a:ea typeface="Calibri" panose="020F0502020204030204" pitchFamily="34" charset="0"/>
              </a:rPr>
              <a:t>YP decided to use a voting process with either YES or NO for each project.</a:t>
            </a:r>
          </a:p>
          <a:p>
            <a:pPr marL="742950" lvl="1" indent="-285750">
              <a:buFont typeface="Courier New" panose="02070309020205020404" pitchFamily="49" charset="0"/>
              <a:buChar char="o"/>
            </a:pPr>
            <a:r>
              <a:rPr lang="en-GB" sz="1400">
                <a:effectLst/>
                <a:latin typeface="Calibri" panose="020F0502020204030204" pitchFamily="34" charset="0"/>
                <a:ea typeface="Calibri" panose="020F0502020204030204" pitchFamily="34" charset="0"/>
              </a:rPr>
              <a:t>This was done anonymously on Post It Notes, the post its were placed in a bowl, then one young person gathered them together and gave the tally of votes – all the votes were YES there was no NO’s </a:t>
            </a:r>
          </a:p>
          <a:p>
            <a:endParaRPr lang="en-GB" sz="1400"/>
          </a:p>
        </p:txBody>
      </p:sp>
    </p:spTree>
    <p:extLst>
      <p:ext uri="{BB962C8B-B14F-4D97-AF65-F5344CB8AC3E}">
        <p14:creationId xmlns:p14="http://schemas.microsoft.com/office/powerpoint/2010/main" xmlns="" val="177934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72018E1B-E0B9-4440-AFF3-4112E50A27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FBC50E0-D54F-4D74-8CB1-1D85A13D0679}"/>
              </a:ext>
            </a:extLst>
          </p:cNvPr>
          <p:cNvSpPr>
            <a:spLocks noGrp="1"/>
          </p:cNvSpPr>
          <p:nvPr>
            <p:ph type="title"/>
          </p:nvPr>
        </p:nvSpPr>
        <p:spPr>
          <a:xfrm>
            <a:off x="838200" y="557190"/>
            <a:ext cx="10515600" cy="1840010"/>
          </a:xfrm>
        </p:spPr>
        <p:txBody>
          <a:bodyPr>
            <a:normAutofit/>
          </a:bodyPr>
          <a:lstStyle/>
          <a:p>
            <a:r>
              <a:rPr lang="en-GB" sz="5200"/>
              <a:t>Evidence from the consultation </a:t>
            </a:r>
          </a:p>
        </p:txBody>
      </p:sp>
      <p:pic>
        <p:nvPicPr>
          <p:cNvPr id="4" name="Picture 3" descr="Text&#10;&#10;Description automatically generated">
            <a:extLst>
              <a:ext uri="{FF2B5EF4-FFF2-40B4-BE49-F238E27FC236}">
                <a16:creationId xmlns:a16="http://schemas.microsoft.com/office/drawing/2014/main" xmlns="" id="{3F85A01B-7516-47C9-ADB0-573B2BEB729D}"/>
              </a:ext>
            </a:extLst>
          </p:cNvPr>
          <p:cNvPicPr>
            <a:picLocks noChangeAspect="1"/>
          </p:cNvPicPr>
          <p:nvPr/>
        </p:nvPicPr>
        <p:blipFill rotWithShape="1">
          <a:blip r:embed="rId2" r:link="rId3" cstate="print">
            <a:extLst>
              <a:ext uri="{28A0092B-C50C-407E-A947-70E740481C1C}">
                <a14:useLocalDpi xmlns:a14="http://schemas.microsoft.com/office/drawing/2010/main" xmlns="" val="0"/>
              </a:ext>
            </a:extLst>
          </a:blip>
          <a:srcRect r="3" b="43170"/>
          <a:stretch>
            <a:fillRect/>
          </a:stretch>
        </p:blipFill>
        <p:spPr bwMode="auto">
          <a:xfrm rot="16200000">
            <a:off x="-269226" y="3010707"/>
            <a:ext cx="3731891" cy="2827865"/>
          </a:xfrm>
          <a:prstGeom prst="rect">
            <a:avLst/>
          </a:prstGeom>
          <a:noFill/>
        </p:spPr>
      </p:pic>
      <p:pic>
        <p:nvPicPr>
          <p:cNvPr id="5" name="Picture 4" descr="Text, letter&#10;&#10;Description automatically generated">
            <a:extLst>
              <a:ext uri="{FF2B5EF4-FFF2-40B4-BE49-F238E27FC236}">
                <a16:creationId xmlns:a16="http://schemas.microsoft.com/office/drawing/2014/main" xmlns="" id="{E180AD11-1073-4958-9B89-76AFCE5932DE}"/>
              </a:ext>
            </a:extLst>
          </p:cNvPr>
          <p:cNvPicPr>
            <a:picLocks noChangeAspect="1"/>
          </p:cNvPicPr>
          <p:nvPr/>
        </p:nvPicPr>
        <p:blipFill rotWithShape="1">
          <a:blip r:embed="rId4" r:link="rId5" cstate="print">
            <a:extLst>
              <a:ext uri="{28A0092B-C50C-407E-A947-70E740481C1C}">
                <a14:useLocalDpi xmlns:a14="http://schemas.microsoft.com/office/drawing/2010/main" xmlns="" val="0"/>
              </a:ext>
            </a:extLst>
          </a:blip>
          <a:srcRect r="-2" b="1021"/>
          <a:stretch>
            <a:fillRect/>
          </a:stretch>
        </p:blipFill>
        <p:spPr bwMode="auto">
          <a:xfrm>
            <a:off x="3180760" y="2558694"/>
            <a:ext cx="2827865" cy="3731891"/>
          </a:xfrm>
          <a:prstGeom prst="rect">
            <a:avLst/>
          </a:prstGeom>
          <a:noFill/>
          <a:extLst>
            <a:ext uri="{53640926-AAD7-44D8-BBD7-CCE9431645EC}">
              <a14:shadowObscured xmlns:a14="http://schemas.microsoft.com/office/drawing/2010/main" xmlns=""/>
            </a:ext>
          </a:extLst>
        </p:spPr>
      </p:pic>
      <p:pic>
        <p:nvPicPr>
          <p:cNvPr id="3" name="Picture 2" descr="Text&#10;&#10;Description automatically generated">
            <a:extLst>
              <a:ext uri="{FF2B5EF4-FFF2-40B4-BE49-F238E27FC236}">
                <a16:creationId xmlns:a16="http://schemas.microsoft.com/office/drawing/2014/main" xmlns="" id="{F8CCC032-87DF-4A9A-AA7A-4912B7E77039}"/>
              </a:ext>
            </a:extLst>
          </p:cNvPr>
          <p:cNvPicPr>
            <a:picLocks noChangeAspect="1"/>
          </p:cNvPicPr>
          <p:nvPr/>
        </p:nvPicPr>
        <p:blipFill rotWithShape="1">
          <a:blip r:embed="rId6" r:link="rId7" cstate="print">
            <a:extLst>
              <a:ext uri="{28A0092B-C50C-407E-A947-70E740481C1C}">
                <a14:useLocalDpi xmlns:a14="http://schemas.microsoft.com/office/drawing/2010/main" xmlns="" val="0"/>
              </a:ext>
            </a:extLst>
          </a:blip>
          <a:srcRect t="11037" r="3" b="32132"/>
          <a:stretch>
            <a:fillRect/>
          </a:stretch>
        </p:blipFill>
        <p:spPr bwMode="auto">
          <a:xfrm rot="16200000">
            <a:off x="5726720" y="3010707"/>
            <a:ext cx="3731891" cy="2827865"/>
          </a:xfrm>
          <a:prstGeom prst="rect">
            <a:avLst/>
          </a:prstGeom>
          <a:noFill/>
          <a:extLst>
            <a:ext uri="{53640926-AAD7-44D8-BBD7-CCE9431645EC}">
              <a14:shadowObscured xmlns:a14="http://schemas.microsoft.com/office/drawing/2010/main" xmlns=""/>
            </a:ext>
          </a:extLst>
        </p:spPr>
      </p:pic>
      <p:pic>
        <p:nvPicPr>
          <p:cNvPr id="6" name="Picture 5" descr="Text, letter&#10;&#10;Description automatically generated">
            <a:extLst>
              <a:ext uri="{FF2B5EF4-FFF2-40B4-BE49-F238E27FC236}">
                <a16:creationId xmlns:a16="http://schemas.microsoft.com/office/drawing/2014/main" xmlns="" id="{C9BE3DC0-5C6C-4924-8702-7FA52152555D}"/>
              </a:ext>
            </a:extLst>
          </p:cNvPr>
          <p:cNvPicPr>
            <a:picLocks noChangeAspect="1"/>
          </p:cNvPicPr>
          <p:nvPr/>
        </p:nvPicPr>
        <p:blipFill rotWithShape="1">
          <a:blip r:embed="rId8" r:link="rId9" cstate="print">
            <a:extLst>
              <a:ext uri="{28A0092B-C50C-407E-A947-70E740481C1C}">
                <a14:useLocalDpi xmlns:a14="http://schemas.microsoft.com/office/drawing/2010/main" xmlns="" val="0"/>
              </a:ext>
            </a:extLst>
          </a:blip>
          <a:srcRect t="1024" r="-2" b="-2"/>
          <a:stretch>
            <a:fillRect/>
          </a:stretch>
        </p:blipFill>
        <p:spPr bwMode="auto">
          <a:xfrm>
            <a:off x="9176706" y="2558694"/>
            <a:ext cx="2827865" cy="3731891"/>
          </a:xfrm>
          <a:prstGeom prst="rect">
            <a:avLst/>
          </a:prstGeom>
          <a:noFill/>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55123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D29D37-E869-49AD-AD75-F79B6DBECE9A}"/>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Partnership Working </a:t>
            </a:r>
          </a:p>
        </p:txBody>
      </p:sp>
      <p:sp>
        <p:nvSpPr>
          <p:cNvPr id="3" name="Content Placeholder 2">
            <a:extLst>
              <a:ext uri="{FF2B5EF4-FFF2-40B4-BE49-F238E27FC236}">
                <a16:creationId xmlns:a16="http://schemas.microsoft.com/office/drawing/2014/main" xmlns="" id="{7EDE2E50-B1BF-49C1-9DA0-F3C4DCC5B5F5}"/>
              </a:ext>
            </a:extLst>
          </p:cNvPr>
          <p:cNvSpPr>
            <a:spLocks noGrp="1"/>
          </p:cNvSpPr>
          <p:nvPr>
            <p:ph idx="1"/>
          </p:nvPr>
        </p:nvSpPr>
        <p:spPr>
          <a:xfrm>
            <a:off x="4810259" y="649480"/>
            <a:ext cx="6555347" cy="5546047"/>
          </a:xfrm>
        </p:spPr>
        <p:txBody>
          <a:bodyPr anchor="ctr">
            <a:normAutofit/>
          </a:bodyPr>
          <a:lstStyle/>
          <a:p>
            <a:r>
              <a:rPr lang="en-GB" sz="2000" dirty="0"/>
              <a:t>Waverley Care Wave length Programme  – working with 130 young people aged 15+ from across the ASG. The programme looks at sexual health, teen pregnancy's, STI’s  </a:t>
            </a:r>
          </a:p>
          <a:p>
            <a:r>
              <a:rPr lang="en-GB" sz="2000" dirty="0"/>
              <a:t>Meeting with Skills development Scotland (SDS) – looking at supporting John Munro with his personal development in taking part in an SVQ in Youth Work . </a:t>
            </a:r>
          </a:p>
          <a:p>
            <a:r>
              <a:rPr lang="en-GB" sz="2000" dirty="0"/>
              <a:t>CFINE attached project report</a:t>
            </a:r>
          </a:p>
          <a:p>
            <a:r>
              <a:rPr lang="en-GB" sz="2000" dirty="0"/>
              <a:t>Highlife Highland Active Schools </a:t>
            </a:r>
          </a:p>
          <a:p>
            <a:r>
              <a:rPr lang="en-GB" sz="2000" dirty="0"/>
              <a:t>Activity Providers </a:t>
            </a:r>
          </a:p>
        </p:txBody>
      </p:sp>
    </p:spTree>
    <p:extLst>
      <p:ext uri="{BB962C8B-B14F-4D97-AF65-F5344CB8AC3E}">
        <p14:creationId xmlns:p14="http://schemas.microsoft.com/office/powerpoint/2010/main" xmlns="" val="49455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FEEA70-509B-4F4D-8A54-877B7E058C2E}"/>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1-1’s </a:t>
            </a:r>
          </a:p>
        </p:txBody>
      </p:sp>
      <p:sp>
        <p:nvSpPr>
          <p:cNvPr id="3" name="Content Placeholder 2">
            <a:extLst>
              <a:ext uri="{FF2B5EF4-FFF2-40B4-BE49-F238E27FC236}">
                <a16:creationId xmlns:a16="http://schemas.microsoft.com/office/drawing/2014/main" xmlns="" id="{B7CFF6F5-6AC9-4581-B10D-4624A50D7C6B}"/>
              </a:ext>
            </a:extLst>
          </p:cNvPr>
          <p:cNvSpPr>
            <a:spLocks noGrp="1"/>
          </p:cNvSpPr>
          <p:nvPr>
            <p:ph idx="1"/>
          </p:nvPr>
        </p:nvSpPr>
        <p:spPr>
          <a:xfrm>
            <a:off x="4810259" y="649480"/>
            <a:ext cx="6555347" cy="5546047"/>
          </a:xfrm>
        </p:spPr>
        <p:txBody>
          <a:bodyPr anchor="ctr">
            <a:normAutofit/>
          </a:bodyPr>
          <a:lstStyle/>
          <a:p>
            <a:r>
              <a:rPr lang="en-GB" sz="2000"/>
              <a:t>Emotional Checks in </a:t>
            </a:r>
          </a:p>
          <a:p>
            <a:r>
              <a:rPr lang="en-GB" sz="2000"/>
              <a:t>Cookwell / Bakewell</a:t>
            </a:r>
          </a:p>
          <a:p>
            <a:r>
              <a:rPr lang="en-GB" sz="2000"/>
              <a:t>Building confidence</a:t>
            </a:r>
          </a:p>
          <a:p>
            <a:r>
              <a:rPr lang="en-GB" sz="2000"/>
              <a:t>Supporting YP to take part in driving theory test</a:t>
            </a:r>
          </a:p>
          <a:p>
            <a:r>
              <a:rPr lang="en-GB" sz="2000"/>
              <a:t>Supporting YP to take part in school subjects </a:t>
            </a:r>
          </a:p>
          <a:p>
            <a:r>
              <a:rPr lang="en-GB" sz="2000"/>
              <a:t>Listening to young peoples fears about leaving school and transitioning in the world of work, a number of young people are feeling anxious about leaving school as school in there safe zone and now they are stepping out of it. </a:t>
            </a:r>
          </a:p>
          <a:p>
            <a:endParaRPr lang="en-GB" sz="2000"/>
          </a:p>
        </p:txBody>
      </p:sp>
    </p:spTree>
    <p:extLst>
      <p:ext uri="{BB962C8B-B14F-4D97-AF65-F5344CB8AC3E}">
        <p14:creationId xmlns:p14="http://schemas.microsoft.com/office/powerpoint/2010/main" xmlns="" val="309828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3A01F9-FE30-4EDF-BA9A-382ACEF25352}"/>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100</a:t>
            </a:r>
            <a:r>
              <a:rPr lang="en-GB" sz="4000" baseline="30000">
                <a:solidFill>
                  <a:srgbClr val="FFFFFF"/>
                </a:solidFill>
              </a:rPr>
              <a:t>th</a:t>
            </a:r>
            <a:r>
              <a:rPr lang="en-GB" sz="4000">
                <a:solidFill>
                  <a:srgbClr val="FFFFFF"/>
                </a:solidFill>
              </a:rPr>
              <a:t> Birthday Card </a:t>
            </a:r>
          </a:p>
        </p:txBody>
      </p:sp>
      <p:sp>
        <p:nvSpPr>
          <p:cNvPr id="3" name="Content Placeholder 2">
            <a:extLst>
              <a:ext uri="{FF2B5EF4-FFF2-40B4-BE49-F238E27FC236}">
                <a16:creationId xmlns:a16="http://schemas.microsoft.com/office/drawing/2014/main" xmlns="" id="{69E85A39-1F44-484F-8A1B-B2D0F06FC1D3}"/>
              </a:ext>
            </a:extLst>
          </p:cNvPr>
          <p:cNvSpPr>
            <a:spLocks noGrp="1"/>
          </p:cNvSpPr>
          <p:nvPr>
            <p:ph idx="1"/>
          </p:nvPr>
        </p:nvSpPr>
        <p:spPr>
          <a:xfrm>
            <a:off x="4810259" y="586856"/>
            <a:ext cx="6555347" cy="5608672"/>
          </a:xfrm>
        </p:spPr>
        <p:txBody>
          <a:bodyPr anchor="ctr">
            <a:normAutofit/>
          </a:bodyPr>
          <a:lstStyle/>
          <a:p>
            <a:r>
              <a:rPr lang="en-GB" sz="2000" dirty="0"/>
              <a:t>Wanda asked Orlagh &amp; Loreta created a birthday card for a lady in Shoremills care home.</a:t>
            </a:r>
          </a:p>
          <a:p>
            <a:r>
              <a:rPr lang="en-GB" sz="2000" dirty="0"/>
              <a:t>This was done on the back of the Age Scotland Devices that went to Shoremills to enable older people to become digitally connected. </a:t>
            </a:r>
          </a:p>
          <a:p>
            <a:r>
              <a:rPr lang="en-GB" sz="2000" dirty="0"/>
              <a:t>As it was her 100</a:t>
            </a:r>
            <a:r>
              <a:rPr lang="en-GB" sz="2000" baseline="30000" dirty="0"/>
              <a:t>th</a:t>
            </a:r>
            <a:r>
              <a:rPr lang="en-GB" sz="2000" dirty="0"/>
              <a:t> Birthday we got over 100 signatures for the card.</a:t>
            </a:r>
          </a:p>
        </p:txBody>
      </p:sp>
    </p:spTree>
    <p:extLst>
      <p:ext uri="{BB962C8B-B14F-4D97-AF65-F5344CB8AC3E}">
        <p14:creationId xmlns:p14="http://schemas.microsoft.com/office/powerpoint/2010/main" xmlns="" val="390339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829BF18-D3CA-45C1-9267-58539306833D}"/>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Funding Applications </a:t>
            </a:r>
          </a:p>
        </p:txBody>
      </p:sp>
      <p:graphicFrame>
        <p:nvGraphicFramePr>
          <p:cNvPr id="5" name="Content Placeholder 2">
            <a:extLst>
              <a:ext uri="{FF2B5EF4-FFF2-40B4-BE49-F238E27FC236}">
                <a16:creationId xmlns:a16="http://schemas.microsoft.com/office/drawing/2014/main" xmlns="" id="{99B8396D-49F9-A237-97CB-EEF245016556}"/>
              </a:ext>
            </a:extLst>
          </p:cNvPr>
          <p:cNvGraphicFramePr>
            <a:graphicFrameLocks noGrp="1"/>
          </p:cNvGraphicFramePr>
          <p:nvPr>
            <p:ph idx="1"/>
            <p:extLst>
              <p:ext uri="{D42A27DB-BD31-4B8C-83A1-F6EECF244321}">
                <p14:modId xmlns:p14="http://schemas.microsoft.com/office/powerpoint/2010/main" xmlns="" val="2750929535"/>
              </p:ext>
            </p:extLst>
          </p:nvPr>
        </p:nvGraphicFramePr>
        <p:xfrm>
          <a:off x="4905052" y="750440"/>
          <a:ext cx="6666833" cy="6972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4361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BDD012BA-1C51-464C-AF17-C36778ADD9F6">
            <a:extLst>
              <a:ext uri="{FF2B5EF4-FFF2-40B4-BE49-F238E27FC236}">
                <a16:creationId xmlns:a16="http://schemas.microsoft.com/office/drawing/2014/main" xmlns="" id="{98ED12AF-EB4F-40F0-8D3B-17232D8B0C5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 b="5480"/>
          <a:stretch/>
        </p:blipFill>
        <p:spPr bwMode="auto">
          <a:xfrm rot="16200000">
            <a:off x="-837209" y="2014041"/>
            <a:ext cx="5707537" cy="404613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0F481E81-118E-4D60-86F2-6374FC390121">
            <a:extLst>
              <a:ext uri="{FF2B5EF4-FFF2-40B4-BE49-F238E27FC236}">
                <a16:creationId xmlns:a16="http://schemas.microsoft.com/office/drawing/2014/main" xmlns="" id="{DE897A3C-E851-44DD-991D-A5864CBD095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878" r="1" b="1"/>
          <a:stretch/>
        </p:blipFill>
        <p:spPr bwMode="auto">
          <a:xfrm>
            <a:off x="4094960" y="10"/>
            <a:ext cx="4029005" cy="5707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3A865BB0-96C7-4FC7-A4BF-93D4B476CB2E">
            <a:extLst>
              <a:ext uri="{FF2B5EF4-FFF2-40B4-BE49-F238E27FC236}">
                <a16:creationId xmlns:a16="http://schemas.microsoft.com/office/drawing/2014/main" xmlns="" id="{FDD2F8B5-9336-4E3B-8B9F-52ACF9D7B0B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261" r="1" b="1"/>
          <a:stretch/>
        </p:blipFill>
        <p:spPr bwMode="auto">
          <a:xfrm>
            <a:off x="8179347" y="1183339"/>
            <a:ext cx="4012654" cy="57075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553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FA02193-44AA-4CBE-AC98-A48311F673C6}"/>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Inservice Day Provision</a:t>
            </a:r>
          </a:p>
        </p:txBody>
      </p:sp>
      <p:graphicFrame>
        <p:nvGraphicFramePr>
          <p:cNvPr id="5" name="Content Placeholder 2">
            <a:extLst>
              <a:ext uri="{FF2B5EF4-FFF2-40B4-BE49-F238E27FC236}">
                <a16:creationId xmlns:a16="http://schemas.microsoft.com/office/drawing/2014/main" xmlns="" id="{3265EDC7-4810-880F-8A5E-EFD73C86F023}"/>
              </a:ext>
            </a:extLst>
          </p:cNvPr>
          <p:cNvGraphicFramePr>
            <a:graphicFrameLocks noGrp="1"/>
          </p:cNvGraphicFramePr>
          <p:nvPr>
            <p:ph idx="1"/>
            <p:extLst>
              <p:ext uri="{D42A27DB-BD31-4B8C-83A1-F6EECF244321}">
                <p14:modId xmlns:p14="http://schemas.microsoft.com/office/powerpoint/2010/main" xmlns="" val="369281827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6812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C5AED8A-73E8-45AC-B807-F6E439B269F9}"/>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Multi Sports </a:t>
            </a:r>
          </a:p>
        </p:txBody>
      </p:sp>
      <p:graphicFrame>
        <p:nvGraphicFramePr>
          <p:cNvPr id="5" name="Content Placeholder 2">
            <a:extLst>
              <a:ext uri="{FF2B5EF4-FFF2-40B4-BE49-F238E27FC236}">
                <a16:creationId xmlns:a16="http://schemas.microsoft.com/office/drawing/2014/main" xmlns="" id="{3783AC94-9F1F-6D7A-0F60-BC91C0F2C402}"/>
              </a:ext>
            </a:extLst>
          </p:cNvPr>
          <p:cNvGraphicFramePr>
            <a:graphicFrameLocks noGrp="1"/>
          </p:cNvGraphicFramePr>
          <p:nvPr>
            <p:ph idx="1"/>
            <p:extLst>
              <p:ext uri="{D42A27DB-BD31-4B8C-83A1-F6EECF244321}">
                <p14:modId xmlns:p14="http://schemas.microsoft.com/office/powerpoint/2010/main" xmlns="" val="24372431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9546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59515-E099-4300-9111-D115317739BB}"/>
              </a:ext>
            </a:extLst>
          </p:cNvPr>
          <p:cNvSpPr>
            <a:spLocks noGrp="1"/>
          </p:cNvSpPr>
          <p:nvPr>
            <p:ph type="title"/>
          </p:nvPr>
        </p:nvSpPr>
        <p:spPr>
          <a:xfrm>
            <a:off x="646111" y="452718"/>
            <a:ext cx="9404723" cy="1400530"/>
          </a:xfrm>
        </p:spPr>
        <p:txBody>
          <a:bodyPr>
            <a:normAutofit/>
          </a:bodyPr>
          <a:lstStyle/>
          <a:p>
            <a:r>
              <a:rPr lang="en-GB"/>
              <a:t>Numbers:</a:t>
            </a:r>
          </a:p>
        </p:txBody>
      </p:sp>
      <p:graphicFrame>
        <p:nvGraphicFramePr>
          <p:cNvPr id="22" name="Content Placeholder 2">
            <a:extLst>
              <a:ext uri="{FF2B5EF4-FFF2-40B4-BE49-F238E27FC236}">
                <a16:creationId xmlns:a16="http://schemas.microsoft.com/office/drawing/2014/main" xmlns="" id="{52C2A96B-5CFB-4021-BA05-6656081F303A}"/>
              </a:ext>
            </a:extLst>
          </p:cNvPr>
          <p:cNvGraphicFramePr>
            <a:graphicFrameLocks noGrp="1"/>
          </p:cNvGraphicFramePr>
          <p:nvPr>
            <p:ph idx="1"/>
            <p:extLst>
              <p:ext uri="{D42A27DB-BD31-4B8C-83A1-F6EECF244321}">
                <p14:modId xmlns:p14="http://schemas.microsoft.com/office/powerpoint/2010/main" xmlns="" val="1326211420"/>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800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62370CC2-CD74-4BC3-A695-6C716771916C">
            <a:extLst>
              <a:ext uri="{FF2B5EF4-FFF2-40B4-BE49-F238E27FC236}">
                <a16:creationId xmlns:a16="http://schemas.microsoft.com/office/drawing/2014/main" xmlns="" id="{CE853D62-C90D-42B6-ADE8-4624A1FF582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77" r="-2" b="20412"/>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10B16654-2FE3-4A78-950C-24D991B85CB3">
            <a:extLst>
              <a:ext uri="{FF2B5EF4-FFF2-40B4-BE49-F238E27FC236}">
                <a16:creationId xmlns:a16="http://schemas.microsoft.com/office/drawing/2014/main" xmlns="" id="{9F76EB66-29CB-45D6-8A1C-6DC95B5CBCB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5275" r="1" b="6925"/>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C5888ED0-D9EF-4243-9346-CE1F119F3ACA">
            <a:extLst>
              <a:ext uri="{FF2B5EF4-FFF2-40B4-BE49-F238E27FC236}">
                <a16:creationId xmlns:a16="http://schemas.microsoft.com/office/drawing/2014/main" xmlns="" id="{B8DE61D6-2D0C-4905-B33A-BCE98986B3F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 b="26352"/>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959A372A-8ED9-42B6-B656-FC5DA697A8A4">
            <a:extLst>
              <a:ext uri="{FF2B5EF4-FFF2-40B4-BE49-F238E27FC236}">
                <a16:creationId xmlns:a16="http://schemas.microsoft.com/office/drawing/2014/main" xmlns="" id="{22746330-9851-4001-81A1-FC27157E715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0767" r="-2" b="211"/>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7860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F6713AB-0E3A-4D57-AA2D-0AB83CE167DF}"/>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rPr>
              <a:t>Football Coaching with ICT </a:t>
            </a:r>
          </a:p>
        </p:txBody>
      </p:sp>
      <p:sp>
        <p:nvSpPr>
          <p:cNvPr id="29" name="Content Placeholder 2">
            <a:extLst>
              <a:ext uri="{FF2B5EF4-FFF2-40B4-BE49-F238E27FC236}">
                <a16:creationId xmlns:a16="http://schemas.microsoft.com/office/drawing/2014/main" xmlns="" id="{E25F5C6B-5067-4B13-A41D-EDD04BA8E739}"/>
              </a:ext>
            </a:extLst>
          </p:cNvPr>
          <p:cNvSpPr>
            <a:spLocks noGrp="1"/>
          </p:cNvSpPr>
          <p:nvPr>
            <p:ph idx="1"/>
          </p:nvPr>
        </p:nvSpPr>
        <p:spPr>
          <a:xfrm>
            <a:off x="6503158" y="649480"/>
            <a:ext cx="4862447" cy="5546047"/>
          </a:xfrm>
        </p:spPr>
        <p:txBody>
          <a:bodyPr anchor="ctr">
            <a:normAutofit/>
          </a:bodyPr>
          <a:lstStyle/>
          <a:p>
            <a:r>
              <a:rPr lang="en-GB" sz="2000"/>
              <a:t>Football coaching with coaches from Inverness Caley Thistle </a:t>
            </a:r>
          </a:p>
          <a:p>
            <a:r>
              <a:rPr lang="en-GB" sz="2000"/>
              <a:t>Young people were looking at creating their own football team, they were asked to create their own Logo, thinking about colours for the strip and who would be on the team.</a:t>
            </a:r>
          </a:p>
          <a:p>
            <a:r>
              <a:rPr lang="en-GB" sz="2000"/>
              <a:t>The following week young people asked to think about writing the front page for a newspaper. Thinking about the story what type of picture should go in, what adverts should be on the paper and what the paper is called </a:t>
            </a:r>
          </a:p>
          <a:p>
            <a:r>
              <a:rPr lang="en-GB" sz="2000"/>
              <a:t>Young people are gaining new skills each week. I know this as I am seeing an improvement and the coaches have told me. </a:t>
            </a:r>
          </a:p>
          <a:p>
            <a:endParaRPr lang="en-GB" sz="2000"/>
          </a:p>
          <a:p>
            <a:endParaRPr lang="en-GB" sz="2000"/>
          </a:p>
        </p:txBody>
      </p:sp>
    </p:spTree>
    <p:extLst>
      <p:ext uri="{BB962C8B-B14F-4D97-AF65-F5344CB8AC3E}">
        <p14:creationId xmlns:p14="http://schemas.microsoft.com/office/powerpoint/2010/main" xmlns="" val="195374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7E8935C5-0EAF-42B4-823C-F0E9EE660B72">
            <a:extLst>
              <a:ext uri="{FF2B5EF4-FFF2-40B4-BE49-F238E27FC236}">
                <a16:creationId xmlns:a16="http://schemas.microsoft.com/office/drawing/2014/main" xmlns="" id="{A0B17EA8-183E-41D2-B1F2-1EBAA9393B9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0407" r="1" b="30719"/>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BA978DD0-B5B2-4468-807B-942833D4590D">
            <a:extLst>
              <a:ext uri="{FF2B5EF4-FFF2-40B4-BE49-F238E27FC236}">
                <a16:creationId xmlns:a16="http://schemas.microsoft.com/office/drawing/2014/main" xmlns="" id="{8F7E6DA1-ACEE-495C-BABC-A30A8D7CB15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34" r="-3" b="40417"/>
          <a:stretch/>
        </p:blipFill>
        <p:spPr bwMode="auto">
          <a:xfrm>
            <a:off x="20" y="4069976"/>
            <a:ext cx="3535311" cy="278802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F393736B-9601-4988-A7F0-AAFE86552A9A">
            <a:extLst>
              <a:ext uri="{FF2B5EF4-FFF2-40B4-BE49-F238E27FC236}">
                <a16:creationId xmlns:a16="http://schemas.microsoft.com/office/drawing/2014/main" xmlns="" id="{C5376C89-7A66-47CF-BC0F-D17D954A386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50" r="2" b="2"/>
          <a:stretch/>
        </p:blipFill>
        <p:spPr bwMode="auto">
          <a:xfrm>
            <a:off x="3696199" y="3257176"/>
            <a:ext cx="4789093" cy="36008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3A74752C-D752-4482-AC71-29E2E8F9A6C5">
            <a:extLst>
              <a:ext uri="{FF2B5EF4-FFF2-40B4-BE49-F238E27FC236}">
                <a16:creationId xmlns:a16="http://schemas.microsoft.com/office/drawing/2014/main" xmlns="" id="{5EAEEAF8-E901-462A-B6E7-2CC9987881A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9544" r="1" b="3570"/>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88453028-53FF-4AC2-A334-7652B1987948">
            <a:extLst>
              <a:ext uri="{FF2B5EF4-FFF2-40B4-BE49-F238E27FC236}">
                <a16:creationId xmlns:a16="http://schemas.microsoft.com/office/drawing/2014/main" xmlns="" id="{E04EAB65-CAC5-4763-B0A5-03C6AD14AC3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728" r="-4" b="40299"/>
          <a:stretch/>
        </p:blipFill>
        <p:spPr bwMode="auto">
          <a:xfrm>
            <a:off x="8646161" y="4069976"/>
            <a:ext cx="3545840" cy="27880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839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3315CF5-6E5E-464B-AF81-1EA78C0EB872}"/>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rPr>
              <a:t>Jnr Youth Cafe </a:t>
            </a:r>
          </a:p>
        </p:txBody>
      </p:sp>
      <p:sp>
        <p:nvSpPr>
          <p:cNvPr id="3" name="Content Placeholder 2">
            <a:extLst>
              <a:ext uri="{FF2B5EF4-FFF2-40B4-BE49-F238E27FC236}">
                <a16:creationId xmlns:a16="http://schemas.microsoft.com/office/drawing/2014/main" xmlns="" id="{4ADA8B91-96C8-445F-8507-D2328B5C25AD}"/>
              </a:ext>
            </a:extLst>
          </p:cNvPr>
          <p:cNvSpPr>
            <a:spLocks noGrp="1"/>
          </p:cNvSpPr>
          <p:nvPr>
            <p:ph idx="1"/>
          </p:nvPr>
        </p:nvSpPr>
        <p:spPr>
          <a:xfrm>
            <a:off x="6503158" y="649480"/>
            <a:ext cx="4862447" cy="5546047"/>
          </a:xfrm>
        </p:spPr>
        <p:txBody>
          <a:bodyPr anchor="ctr">
            <a:normAutofit/>
          </a:bodyPr>
          <a:lstStyle/>
          <a:p>
            <a:r>
              <a:rPr lang="en-GB" sz="2000"/>
              <a:t>One week the young people were working on problem solving, they were given a packet of spaghetti &amp; tape and asked to create a spaghetti bridge. That was strong enough to hold a phone. There was lots a good team work and communication happening with the young people. </a:t>
            </a:r>
          </a:p>
          <a:p>
            <a:r>
              <a:rPr lang="en-GB" sz="2000"/>
              <a:t>Our activities are done in consultation with young people </a:t>
            </a:r>
          </a:p>
          <a:p>
            <a:r>
              <a:rPr lang="en-GB" sz="2000"/>
              <a:t>At every Jnr Youth Café Session young people are fed with a range of hot cooked meals and range of snacks.</a:t>
            </a:r>
          </a:p>
          <a:p>
            <a:r>
              <a:rPr lang="en-GB" sz="2000"/>
              <a:t>All the young people really enjoy taking part in the youth café</a:t>
            </a:r>
          </a:p>
          <a:p>
            <a:endParaRPr lang="en-GB" sz="2000"/>
          </a:p>
        </p:txBody>
      </p:sp>
    </p:spTree>
    <p:extLst>
      <p:ext uri="{BB962C8B-B14F-4D97-AF65-F5344CB8AC3E}">
        <p14:creationId xmlns:p14="http://schemas.microsoft.com/office/powerpoint/2010/main" xmlns="" val="319578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7" name="3E2145B5-E9C7-4113-8840-F46220ED3236">
            <a:extLst>
              <a:ext uri="{FF2B5EF4-FFF2-40B4-BE49-F238E27FC236}">
                <a16:creationId xmlns:a16="http://schemas.microsoft.com/office/drawing/2014/main" xmlns="" id="{A5EFB75B-7B9A-4CA3-B165-CD9302886BD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879" r="17483" b="2"/>
          <a:stretch/>
        </p:blipFill>
        <p:spPr bwMode="auto">
          <a:xfrm>
            <a:off x="196731" y="170453"/>
            <a:ext cx="3794884" cy="65170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1A799184-6553-4840-B016-CB90712A59FD">
            <a:extLst>
              <a:ext uri="{FF2B5EF4-FFF2-40B4-BE49-F238E27FC236}">
                <a16:creationId xmlns:a16="http://schemas.microsoft.com/office/drawing/2014/main" xmlns="" id="{7F02727D-E175-4170-A3E3-E6A6D966F9E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9645" b="-4"/>
          <a:stretch/>
        </p:blipFill>
        <p:spPr bwMode="auto">
          <a:xfrm>
            <a:off x="4184141" y="165371"/>
            <a:ext cx="3826711" cy="31765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ADDD3A0F-5174-4396-9ECA-0C94FF505F00">
            <a:extLst>
              <a:ext uri="{FF2B5EF4-FFF2-40B4-BE49-F238E27FC236}">
                <a16:creationId xmlns:a16="http://schemas.microsoft.com/office/drawing/2014/main" xmlns="" id="{0BE8F836-9C10-4BEC-A055-012EDD1057C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4" r="2" b="37574"/>
          <a:stretch/>
        </p:blipFill>
        <p:spPr bwMode="auto">
          <a:xfrm>
            <a:off x="8193992" y="159910"/>
            <a:ext cx="3826711" cy="31819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BA3B5DF2-BB73-45C7-974B-54F96EB529CF">
            <a:extLst>
              <a:ext uri="{FF2B5EF4-FFF2-40B4-BE49-F238E27FC236}">
                <a16:creationId xmlns:a16="http://schemas.microsoft.com/office/drawing/2014/main" xmlns="" id="{88AD9844-E922-4F2B-B48F-208B35E2BDAB}"/>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225" r="2" b="36544"/>
          <a:stretch/>
        </p:blipFill>
        <p:spPr bwMode="auto">
          <a:xfrm>
            <a:off x="4184141" y="3512234"/>
            <a:ext cx="3826711" cy="317531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6D09B2CF-65E6-4E0E-9C17-9B8664200C58">
            <a:extLst>
              <a:ext uri="{FF2B5EF4-FFF2-40B4-BE49-F238E27FC236}">
                <a16:creationId xmlns:a16="http://schemas.microsoft.com/office/drawing/2014/main" xmlns="" id="{BC4F923B-C272-402C-B419-A596E1AF82CC}"/>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7749" r="2" b="29897"/>
          <a:stretch/>
        </p:blipFill>
        <p:spPr bwMode="auto">
          <a:xfrm>
            <a:off x="8193992" y="3505966"/>
            <a:ext cx="3826711" cy="31815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308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BB7C0E06-6EE7-4DC1-8358-E6A2581DF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8AEEC5B5-6F66-4751-BA23-46545F28560F">
            <a:extLst>
              <a:ext uri="{FF2B5EF4-FFF2-40B4-BE49-F238E27FC236}">
                <a16:creationId xmlns:a16="http://schemas.microsoft.com/office/drawing/2014/main" xmlns="" id="{46282CF7-8CB7-483F-AA56-364D837C0F1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 b="19435"/>
          <a:stretch/>
        </p:blipFill>
        <p:spPr bwMode="auto">
          <a:xfrm>
            <a:off x="643467" y="557190"/>
            <a:ext cx="5346948" cy="57436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914153AB-9017-4962-9F43-BAE29D475BD6">
            <a:extLst>
              <a:ext uri="{FF2B5EF4-FFF2-40B4-BE49-F238E27FC236}">
                <a16:creationId xmlns:a16="http://schemas.microsoft.com/office/drawing/2014/main" xmlns="" id="{966407D2-8494-4D83-B14B-B2F32E0307D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22" r="25913" b="-2"/>
          <a:stretch/>
        </p:blipFill>
        <p:spPr bwMode="auto">
          <a:xfrm>
            <a:off x="6182942" y="557190"/>
            <a:ext cx="5365590" cy="57436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980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2A4695B-6F43-4ADF-BD18-EEEA0D61CEC0}"/>
              </a:ext>
            </a:extLst>
          </p:cNvPr>
          <p:cNvSpPr>
            <a:spLocks noGrp="1"/>
          </p:cNvSpPr>
          <p:nvPr>
            <p:ph type="title"/>
          </p:nvPr>
        </p:nvSpPr>
        <p:spPr>
          <a:xfrm>
            <a:off x="643467" y="321734"/>
            <a:ext cx="10905066" cy="1135737"/>
          </a:xfrm>
        </p:spPr>
        <p:txBody>
          <a:bodyPr>
            <a:normAutofit/>
          </a:bodyPr>
          <a:lstStyle/>
          <a:p>
            <a:r>
              <a:rPr lang="en-GB" sz="3600"/>
              <a:t>Cfine February ½ pallet. </a:t>
            </a:r>
          </a:p>
        </p:txBody>
      </p:sp>
      <p:sp>
        <p:nvSpPr>
          <p:cNvPr id="3" name="Content Placeholder 2">
            <a:extLst>
              <a:ext uri="{FF2B5EF4-FFF2-40B4-BE49-F238E27FC236}">
                <a16:creationId xmlns:a16="http://schemas.microsoft.com/office/drawing/2014/main" xmlns="" id="{E5A1D923-6618-4A70-A69B-CDDE0A2BAB67}"/>
              </a:ext>
            </a:extLst>
          </p:cNvPr>
          <p:cNvSpPr>
            <a:spLocks noGrp="1"/>
          </p:cNvSpPr>
          <p:nvPr>
            <p:ph idx="1"/>
          </p:nvPr>
        </p:nvSpPr>
        <p:spPr>
          <a:xfrm>
            <a:off x="643467" y="1782981"/>
            <a:ext cx="10905066" cy="4393982"/>
          </a:xfrm>
        </p:spPr>
        <p:txBody>
          <a:bodyPr>
            <a:normAutofit/>
          </a:bodyPr>
          <a:lstStyle/>
          <a:p>
            <a:pPr>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Half Pallet of food delivered to Cromarty Youth Café in February 2022 </a:t>
            </a:r>
          </a:p>
          <a:p>
            <a:pPr>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Who we have helped / donated food packs to:</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Families in Isolation with COVID</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Young people who are on the verge of becoming Homeless</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Vulnerable adults who are facing heat or eat</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Every member of Cromarty Youth Café received a Well being Bag </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Every member of Cromarty Rowing Club received a Well-being Bag with various items, such as deodorant, pasta, rice, tuna, passata sauce and other items donated from Cromarty Youth Café &amp; CCRC. </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Some items were used at snack time at Youth Café, </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Spaghetti Hoops on Toast, Marconi, Hot Dogs, Pot noodles, Homemade Pizza with the Passata Sauce </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Fruit offered to every young person at activities </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Cereal given to YP as part of their snack at youth café </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Fruit crumbles made </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Tea Loafs </a:t>
            </a:r>
          </a:p>
          <a:p>
            <a:pPr marL="342900" lvl="0" indent="-342900">
              <a:spcAft>
                <a:spcPts val="800"/>
              </a:spcAft>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Food packs given to young people who are transitioning into independents living with special characteristic </a:t>
            </a:r>
          </a:p>
          <a:p>
            <a:pPr marL="0" indent="0">
              <a:buNone/>
            </a:pPr>
            <a:endParaRPr lang="en-GB" sz="1100"/>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191772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Isosceles Triangle 45">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 bottle, indoor, counter&#10;&#10;Description automatically generated">
            <a:extLst>
              <a:ext uri="{FF2B5EF4-FFF2-40B4-BE49-F238E27FC236}">
                <a16:creationId xmlns:a16="http://schemas.microsoft.com/office/drawing/2014/main" xmlns="" id="{94BF54C3-EAA6-43BF-B751-BA8210BEE158}"/>
              </a:ext>
            </a:extLst>
          </p:cNvPr>
          <p:cNvPicPr>
            <a:picLocks noChangeAspect="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642938" y="669925"/>
            <a:ext cx="1825625" cy="2457450"/>
          </a:xfrm>
          <a:prstGeom prst="rect">
            <a:avLst/>
          </a:prstGeom>
        </p:spPr>
      </p:pic>
      <p:pic>
        <p:nvPicPr>
          <p:cNvPr id="28" name="Picture 27" descr="A picture containing text, indoor, cluttered, variety&#10;&#10;Description automatically generated">
            <a:extLst>
              <a:ext uri="{FF2B5EF4-FFF2-40B4-BE49-F238E27FC236}">
                <a16:creationId xmlns:a16="http://schemas.microsoft.com/office/drawing/2014/main" xmlns="" id="{95CF0665-9DBE-44A8-B077-E4B8A90DB85F}"/>
              </a:ext>
            </a:extLst>
          </p:cNvPr>
          <p:cNvPicPr>
            <a:picLocks noChangeAspect="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2543175" y="669925"/>
            <a:ext cx="3305175" cy="2457450"/>
          </a:xfrm>
          <a:prstGeom prst="rect">
            <a:avLst/>
          </a:prstGeom>
        </p:spPr>
      </p:pic>
      <p:pic>
        <p:nvPicPr>
          <p:cNvPr id="27" name="Picture 26" descr="A picture containing grass, outdoor, standing&#10;&#10;Description automatically generated">
            <a:extLst>
              <a:ext uri="{FF2B5EF4-FFF2-40B4-BE49-F238E27FC236}">
                <a16:creationId xmlns:a16="http://schemas.microsoft.com/office/drawing/2014/main" xmlns="" id="{91DC903F-F38E-4EE1-9848-DF90BA380618}"/>
              </a:ext>
            </a:extLst>
          </p:cNvPr>
          <p:cNvPicPr>
            <a:picLocks noChangeAspect="1"/>
          </p:cNvPicPr>
          <p:nvPr/>
        </p:nvPicPr>
        <p:blipFill>
          <a:blip r:embed="rId6" r:link="rId7" cstate="print">
            <a:extLst>
              <a:ext uri="{28A0092B-C50C-407E-A947-70E740481C1C}">
                <a14:useLocalDpi xmlns:a14="http://schemas.microsoft.com/office/drawing/2010/main" xmlns="" val="0"/>
              </a:ext>
            </a:extLst>
          </a:blip>
          <a:srcRect/>
          <a:stretch>
            <a:fillRect/>
          </a:stretch>
        </p:blipFill>
        <p:spPr bwMode="auto">
          <a:xfrm>
            <a:off x="5922963" y="669925"/>
            <a:ext cx="1825625" cy="2457450"/>
          </a:xfrm>
          <a:prstGeom prst="rect">
            <a:avLst/>
          </a:prstGeom>
        </p:spPr>
      </p:pic>
      <p:pic>
        <p:nvPicPr>
          <p:cNvPr id="29" name="Picture 28">
            <a:extLst>
              <a:ext uri="{FF2B5EF4-FFF2-40B4-BE49-F238E27FC236}">
                <a16:creationId xmlns:a16="http://schemas.microsoft.com/office/drawing/2014/main" xmlns="" id="{7C9FBBB5-83B7-49FA-A25A-04CD39D3EC7C}"/>
              </a:ext>
            </a:extLst>
          </p:cNvPr>
          <p:cNvPicPr>
            <a:picLocks noChangeAspect="1"/>
          </p:cNvPicPr>
          <p:nvPr/>
        </p:nvPicPr>
        <p:blipFill>
          <a:blip r:embed="rId8" r:link="rId9" cstate="print">
            <a:extLst>
              <a:ext uri="{28A0092B-C50C-407E-A947-70E740481C1C}">
                <a14:useLocalDpi xmlns:a14="http://schemas.microsoft.com/office/drawing/2010/main" xmlns="" val="0"/>
              </a:ext>
            </a:extLst>
          </a:blip>
          <a:srcRect/>
          <a:stretch>
            <a:fillRect/>
          </a:stretch>
        </p:blipFill>
        <p:spPr bwMode="auto">
          <a:xfrm>
            <a:off x="7823200" y="669925"/>
            <a:ext cx="1825625" cy="2457450"/>
          </a:xfrm>
          <a:prstGeom prst="rect">
            <a:avLst/>
          </a:prstGeom>
        </p:spPr>
      </p:pic>
      <p:pic>
        <p:nvPicPr>
          <p:cNvPr id="31" name="Picture 30" descr="A picture containing person, indoor&#10;&#10;Description automatically generated">
            <a:extLst>
              <a:ext uri="{FF2B5EF4-FFF2-40B4-BE49-F238E27FC236}">
                <a16:creationId xmlns:a16="http://schemas.microsoft.com/office/drawing/2014/main" xmlns="" id="{3FDFAD8E-1D0F-48AA-8D73-98B9A2830E41}"/>
              </a:ext>
            </a:extLst>
          </p:cNvPr>
          <p:cNvPicPr>
            <a:picLocks noChangeAspect="1"/>
          </p:cNvPicPr>
          <p:nvPr/>
        </p:nvPicPr>
        <p:blipFill>
          <a:blip r:embed="rId10" r:link="rId11" cstate="print">
            <a:extLst>
              <a:ext uri="{28A0092B-C50C-407E-A947-70E740481C1C}">
                <a14:useLocalDpi xmlns:a14="http://schemas.microsoft.com/office/drawing/2010/main" xmlns="" val="0"/>
              </a:ext>
            </a:extLst>
          </a:blip>
          <a:srcRect/>
          <a:stretch>
            <a:fillRect/>
          </a:stretch>
        </p:blipFill>
        <p:spPr bwMode="auto">
          <a:xfrm>
            <a:off x="9723438" y="669925"/>
            <a:ext cx="1825625" cy="2457450"/>
          </a:xfrm>
          <a:prstGeom prst="rect">
            <a:avLst/>
          </a:prstGeom>
        </p:spPr>
      </p:pic>
      <p:pic>
        <p:nvPicPr>
          <p:cNvPr id="16" name="Picture 15" descr="A group of cans on a counter&#10;&#10;Description automatically generated with low confidence">
            <a:extLst>
              <a:ext uri="{FF2B5EF4-FFF2-40B4-BE49-F238E27FC236}">
                <a16:creationId xmlns:a16="http://schemas.microsoft.com/office/drawing/2014/main" xmlns="" id="{B781BAA6-1529-42E2-AC84-3A9EDBC6F19B}"/>
              </a:ext>
            </a:extLst>
          </p:cNvPr>
          <p:cNvPicPr>
            <a:picLocks noChangeAspect="1"/>
          </p:cNvPicPr>
          <p:nvPr/>
        </p:nvPicPr>
        <p:blipFill>
          <a:blip r:embed="rId12" r:link="rId13" cstate="print">
            <a:extLst>
              <a:ext uri="{28A0092B-C50C-407E-A947-70E740481C1C}">
                <a14:useLocalDpi xmlns:a14="http://schemas.microsoft.com/office/drawing/2010/main" xmlns="" val="0"/>
              </a:ext>
            </a:extLst>
          </a:blip>
          <a:srcRect/>
          <a:stretch>
            <a:fillRect/>
          </a:stretch>
        </p:blipFill>
        <p:spPr bwMode="auto">
          <a:xfrm>
            <a:off x="642938" y="3200400"/>
            <a:ext cx="4005263" cy="2984500"/>
          </a:xfrm>
          <a:prstGeom prst="rect">
            <a:avLst/>
          </a:prstGeom>
        </p:spPr>
      </p:pic>
      <p:pic>
        <p:nvPicPr>
          <p:cNvPr id="17" name="Picture 16" descr="A picture containing text, indoor, counter&#10;&#10;Description automatically generated">
            <a:extLst>
              <a:ext uri="{FF2B5EF4-FFF2-40B4-BE49-F238E27FC236}">
                <a16:creationId xmlns:a16="http://schemas.microsoft.com/office/drawing/2014/main" xmlns="" id="{A0C04C82-5A73-4C1D-A947-D9951B1C84C8}"/>
              </a:ext>
            </a:extLst>
          </p:cNvPr>
          <p:cNvPicPr>
            <a:picLocks noChangeAspect="1"/>
          </p:cNvPicPr>
          <p:nvPr/>
        </p:nvPicPr>
        <p:blipFill>
          <a:blip r:embed="rId14" r:link="rId15" cstate="print">
            <a:extLst>
              <a:ext uri="{28A0092B-C50C-407E-A947-70E740481C1C}">
                <a14:useLocalDpi xmlns:a14="http://schemas.microsoft.com/office/drawing/2010/main" xmlns="" val="0"/>
              </a:ext>
            </a:extLst>
          </a:blip>
          <a:srcRect/>
          <a:stretch>
            <a:fillRect/>
          </a:stretch>
        </p:blipFill>
        <p:spPr bwMode="auto">
          <a:xfrm>
            <a:off x="4722813" y="3200400"/>
            <a:ext cx="2219325" cy="2984500"/>
          </a:xfrm>
          <a:prstGeom prst="rect">
            <a:avLst/>
          </a:prstGeom>
        </p:spPr>
      </p:pic>
      <p:pic>
        <p:nvPicPr>
          <p:cNvPr id="26" name="Picture 25" descr="A pot of food on a stove&#10;&#10;Description automatically generated with medium confidence">
            <a:extLst>
              <a:ext uri="{FF2B5EF4-FFF2-40B4-BE49-F238E27FC236}">
                <a16:creationId xmlns:a16="http://schemas.microsoft.com/office/drawing/2014/main" xmlns="" id="{30819A29-2479-417F-A314-8416A87DC18E}"/>
              </a:ext>
            </a:extLst>
          </p:cNvPr>
          <p:cNvPicPr>
            <a:picLocks noChangeAspect="1"/>
          </p:cNvPicPr>
          <p:nvPr/>
        </p:nvPicPr>
        <p:blipFill>
          <a:blip r:embed="rId16" r:link="rId17" cstate="print">
            <a:extLst>
              <a:ext uri="{28A0092B-C50C-407E-A947-70E740481C1C}">
                <a14:useLocalDpi xmlns:a14="http://schemas.microsoft.com/office/drawing/2010/main" xmlns="" val="0"/>
              </a:ext>
            </a:extLst>
          </a:blip>
          <a:srcRect/>
          <a:stretch>
            <a:fillRect/>
          </a:stretch>
        </p:blipFill>
        <p:spPr bwMode="auto">
          <a:xfrm>
            <a:off x="7016750" y="3200400"/>
            <a:ext cx="2235200" cy="2984500"/>
          </a:xfrm>
          <a:prstGeom prst="rect">
            <a:avLst/>
          </a:prstGeom>
        </p:spPr>
      </p:pic>
      <p:pic>
        <p:nvPicPr>
          <p:cNvPr id="30" name="Picture 29" descr="A group of children in a classroom&#10;&#10;Description automatically generated with low confidence">
            <a:extLst>
              <a:ext uri="{FF2B5EF4-FFF2-40B4-BE49-F238E27FC236}">
                <a16:creationId xmlns:a16="http://schemas.microsoft.com/office/drawing/2014/main" xmlns="" id="{49638AC9-991B-4131-B411-94FF29803F8A}"/>
              </a:ext>
            </a:extLst>
          </p:cNvPr>
          <p:cNvPicPr>
            <a:picLocks noChangeAspect="1"/>
          </p:cNvPicPr>
          <p:nvPr/>
        </p:nvPicPr>
        <p:blipFill>
          <a:blip r:embed="rId18" r:link="rId19" cstate="print">
            <a:extLst>
              <a:ext uri="{28A0092B-C50C-407E-A947-70E740481C1C}">
                <a14:useLocalDpi xmlns:a14="http://schemas.microsoft.com/office/drawing/2010/main" xmlns="" val="0"/>
              </a:ext>
            </a:extLst>
          </a:blip>
          <a:srcRect/>
          <a:stretch>
            <a:fillRect/>
          </a:stretch>
        </p:blipFill>
        <p:spPr bwMode="auto">
          <a:xfrm>
            <a:off x="9324975" y="3200400"/>
            <a:ext cx="2222500" cy="2984500"/>
          </a:xfrm>
          <a:prstGeom prst="rect">
            <a:avLst/>
          </a:prstGeom>
        </p:spPr>
      </p:pic>
    </p:spTree>
    <p:extLst>
      <p:ext uri="{BB962C8B-B14F-4D97-AF65-F5344CB8AC3E}">
        <p14:creationId xmlns:p14="http://schemas.microsoft.com/office/powerpoint/2010/main" xmlns="" val="318099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279ED1C-1D68-4A18-9CA5-78AFA99CFF2F}"/>
              </a:ext>
            </a:extLst>
          </p:cNvPr>
          <p:cNvSpPr>
            <a:spLocks noGrp="1"/>
          </p:cNvSpPr>
          <p:nvPr>
            <p:ph type="title"/>
          </p:nvPr>
        </p:nvSpPr>
        <p:spPr>
          <a:xfrm>
            <a:off x="643467" y="321734"/>
            <a:ext cx="10905066" cy="1135737"/>
          </a:xfrm>
        </p:spPr>
        <p:txBody>
          <a:bodyPr>
            <a:normAutofit/>
          </a:bodyPr>
          <a:lstStyle/>
          <a:p>
            <a:r>
              <a:rPr lang="en-GB" sz="3600"/>
              <a:t>CCRC Health &amp; Safety Meeting with Gill </a:t>
            </a:r>
          </a:p>
        </p:txBody>
      </p:sp>
      <p:sp>
        <p:nvSpPr>
          <p:cNvPr id="3" name="Content Placeholder 2">
            <a:extLst>
              <a:ext uri="{FF2B5EF4-FFF2-40B4-BE49-F238E27FC236}">
                <a16:creationId xmlns:a16="http://schemas.microsoft.com/office/drawing/2014/main" xmlns="" id="{62895749-21F2-45A6-989D-B337037BB9E3}"/>
              </a:ext>
            </a:extLst>
          </p:cNvPr>
          <p:cNvSpPr>
            <a:spLocks noGrp="1"/>
          </p:cNvSpPr>
          <p:nvPr>
            <p:ph idx="1"/>
          </p:nvPr>
        </p:nvSpPr>
        <p:spPr>
          <a:xfrm>
            <a:off x="643467" y="1782981"/>
            <a:ext cx="10905066" cy="4393982"/>
          </a:xfrm>
        </p:spPr>
        <p:txBody>
          <a:bodyPr>
            <a:normAutofit/>
          </a:bodyPr>
          <a:lstStyle/>
          <a:p>
            <a:r>
              <a:rPr lang="en-GB" sz="2000"/>
              <a:t>Junior Reps of CCRC met with Gill Hubbard to discuss applying for funding to create health and safety videos for rowing, the young people thought the topics should be:</a:t>
            </a:r>
          </a:p>
          <a:p>
            <a:r>
              <a:rPr lang="en-GB" sz="2000"/>
              <a:t>How to put on a lifejacket</a:t>
            </a:r>
          </a:p>
          <a:p>
            <a:r>
              <a:rPr lang="en-GB" sz="2000"/>
              <a:t>How to use the VHF radio</a:t>
            </a:r>
          </a:p>
          <a:p>
            <a:r>
              <a:rPr lang="en-GB" sz="2000"/>
              <a:t>Practicing 'man over board' and why keeping warm is important</a:t>
            </a:r>
          </a:p>
          <a:p>
            <a:r>
              <a:rPr lang="en-GB" sz="2000"/>
              <a:t>Demonstrating What equipment is needed in the boat (e.g. bung, baler) </a:t>
            </a:r>
          </a:p>
          <a:p>
            <a:r>
              <a:rPr lang="en-GB" sz="2000"/>
              <a:t>How to prepare a boat for a safe launch</a:t>
            </a:r>
          </a:p>
          <a:p>
            <a:endParaRPr lang="en-GB" sz="2000"/>
          </a:p>
          <a:p>
            <a:endParaRPr lang="en-GB" sz="2000"/>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2819785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BA503-8EC8-4712-9EBE-0EFFA1434154}"/>
              </a:ext>
            </a:extLst>
          </p:cNvPr>
          <p:cNvSpPr>
            <a:spLocks noGrp="1"/>
          </p:cNvSpPr>
          <p:nvPr>
            <p:ph type="title"/>
          </p:nvPr>
        </p:nvSpPr>
        <p:spPr>
          <a:xfrm>
            <a:off x="804673" y="1445494"/>
            <a:ext cx="3616856" cy="4376572"/>
          </a:xfrm>
        </p:spPr>
        <p:txBody>
          <a:bodyPr anchor="ctr">
            <a:normAutofit/>
          </a:bodyPr>
          <a:lstStyle/>
          <a:p>
            <a:r>
              <a:rPr lang="en-GB" sz="4800"/>
              <a:t>Working Group / Committees Young People and ourselves are on </a:t>
            </a:r>
          </a:p>
        </p:txBody>
      </p:sp>
      <p:sp>
        <p:nvSpPr>
          <p:cNvPr id="8" name="Freeform: Shape 7">
            <a:extLst>
              <a:ext uri="{FF2B5EF4-FFF2-40B4-BE49-F238E27FC236}">
                <a16:creationId xmlns:a16="http://schemas.microsoft.com/office/drawing/2014/main" xmlns="" id="{DFF2AC85-FAA0-4844-813F-83C04D738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9CC0F1E-BAA2-47B1-8F83-7ECB9FD9E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2BD1014-599A-44C0-8577-89F6F17C304B}"/>
              </a:ext>
            </a:extLst>
          </p:cNvPr>
          <p:cNvSpPr>
            <a:spLocks noGrp="1"/>
          </p:cNvSpPr>
          <p:nvPr>
            <p:ph idx="1"/>
          </p:nvPr>
        </p:nvSpPr>
        <p:spPr>
          <a:xfrm>
            <a:off x="6096000" y="1399032"/>
            <a:ext cx="5501834" cy="4471416"/>
          </a:xfrm>
        </p:spPr>
        <p:txBody>
          <a:bodyPr anchor="ctr">
            <a:normAutofit/>
          </a:bodyPr>
          <a:lstStyle/>
          <a:p>
            <a:r>
              <a:rPr lang="en-GB" sz="2200">
                <a:solidFill>
                  <a:schemeClr val="bg1"/>
                </a:solidFill>
              </a:rPr>
              <a:t>Black Isle Health and Well being Focus Group </a:t>
            </a:r>
            <a:endParaRPr lang="en-US" sz="2200">
              <a:solidFill>
                <a:schemeClr val="bg1"/>
              </a:solidFill>
            </a:endParaRPr>
          </a:p>
          <a:p>
            <a:r>
              <a:rPr lang="en-GB" sz="2200">
                <a:solidFill>
                  <a:schemeClr val="bg1"/>
                </a:solidFill>
              </a:rPr>
              <a:t>Cromarty Community Rowing Club – </a:t>
            </a:r>
            <a:endParaRPr lang="en-US" sz="2200">
              <a:solidFill>
                <a:schemeClr val="bg1"/>
              </a:solidFill>
            </a:endParaRPr>
          </a:p>
          <a:p>
            <a:r>
              <a:rPr lang="en-GB" sz="2200">
                <a:solidFill>
                  <a:schemeClr val="bg1"/>
                </a:solidFill>
              </a:rPr>
              <a:t>After a suicide Subgroup – Wanda </a:t>
            </a:r>
            <a:endParaRPr lang="en-US" sz="2200">
              <a:solidFill>
                <a:schemeClr val="bg1"/>
              </a:solidFill>
            </a:endParaRPr>
          </a:p>
          <a:p>
            <a:r>
              <a:rPr lang="en-GB" sz="2200">
                <a:solidFill>
                  <a:schemeClr val="bg1"/>
                </a:solidFill>
              </a:rPr>
              <a:t>Cromarty Community Council  X 2 Reps </a:t>
            </a:r>
          </a:p>
          <a:p>
            <a:r>
              <a:rPr lang="en-GB" sz="2200">
                <a:solidFill>
                  <a:schemeClr val="bg1"/>
                </a:solidFill>
              </a:rPr>
              <a:t>Highland Youth Parliament X2 Reps</a:t>
            </a:r>
          </a:p>
          <a:p>
            <a:r>
              <a:rPr lang="en-GB" sz="2200">
                <a:solidFill>
                  <a:schemeClr val="bg1"/>
                </a:solidFill>
              </a:rPr>
              <a:t>Northern Alliance  </a:t>
            </a:r>
          </a:p>
          <a:p>
            <a:r>
              <a:rPr lang="en-GB" sz="2200">
                <a:solidFill>
                  <a:schemeClr val="bg1"/>
                </a:solidFill>
              </a:rPr>
              <a:t>Cromarty Youth Café.</a:t>
            </a:r>
          </a:p>
        </p:txBody>
      </p:sp>
    </p:spTree>
    <p:extLst>
      <p:ext uri="{BB962C8B-B14F-4D97-AF65-F5344CB8AC3E}">
        <p14:creationId xmlns:p14="http://schemas.microsoft.com/office/powerpoint/2010/main" xmlns="" val="33570643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645A5-0A2C-4144-B9C5-BF276050BA42}"/>
              </a:ext>
            </a:extLst>
          </p:cNvPr>
          <p:cNvSpPr>
            <a:spLocks noGrp="1"/>
          </p:cNvSpPr>
          <p:nvPr>
            <p:ph type="title"/>
          </p:nvPr>
        </p:nvSpPr>
        <p:spPr>
          <a:xfrm>
            <a:off x="804673" y="1445494"/>
            <a:ext cx="3616856" cy="4376572"/>
          </a:xfrm>
        </p:spPr>
        <p:txBody>
          <a:bodyPr anchor="ctr">
            <a:normAutofit/>
          </a:bodyPr>
          <a:lstStyle/>
          <a:p>
            <a:r>
              <a:rPr lang="en-GB" sz="4800" dirty="0"/>
              <a:t>International Last Aid with Highland Hospice. </a:t>
            </a:r>
          </a:p>
        </p:txBody>
      </p:sp>
      <p:sp>
        <p:nvSpPr>
          <p:cNvPr id="8" name="Freeform: Shape 7">
            <a:extLst>
              <a:ext uri="{FF2B5EF4-FFF2-40B4-BE49-F238E27FC236}">
                <a16:creationId xmlns:a16="http://schemas.microsoft.com/office/drawing/2014/main" xmlns="" id="{DFF2AC85-FAA0-4844-813F-83C04D738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9CC0F1E-BAA2-47B1-8F83-7ECB9FD9E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F73165D-18D9-4ADC-AE63-B58245113E48}"/>
              </a:ext>
            </a:extLst>
          </p:cNvPr>
          <p:cNvSpPr>
            <a:spLocks noGrp="1"/>
          </p:cNvSpPr>
          <p:nvPr>
            <p:ph idx="1"/>
          </p:nvPr>
        </p:nvSpPr>
        <p:spPr>
          <a:xfrm>
            <a:off x="6096000" y="1399032"/>
            <a:ext cx="5501834" cy="4471416"/>
          </a:xfrm>
        </p:spPr>
        <p:txBody>
          <a:bodyPr anchor="ctr">
            <a:normAutofit/>
          </a:bodyPr>
          <a:lstStyle/>
          <a:p>
            <a:r>
              <a:rPr lang="en-GB" sz="2200" dirty="0">
                <a:solidFill>
                  <a:schemeClr val="bg1"/>
                </a:solidFill>
              </a:rPr>
              <a:t>16 people in Cromarty are now Last Aiders </a:t>
            </a:r>
          </a:p>
          <a:p>
            <a:r>
              <a:rPr lang="en-GB" sz="2200" dirty="0">
                <a:solidFill>
                  <a:schemeClr val="bg1"/>
                </a:solidFill>
              </a:rPr>
              <a:t>Every one was presented with Certificates</a:t>
            </a:r>
          </a:p>
          <a:p>
            <a:r>
              <a:rPr lang="en-GB" sz="2200" dirty="0">
                <a:solidFill>
                  <a:schemeClr val="bg1"/>
                </a:solidFill>
              </a:rPr>
              <a:t>The courses covered:</a:t>
            </a:r>
          </a:p>
          <a:p>
            <a:r>
              <a:rPr lang="en-GB" sz="2200" dirty="0">
                <a:solidFill>
                  <a:schemeClr val="bg1"/>
                </a:solidFill>
              </a:rPr>
              <a:t>- Good Life</a:t>
            </a:r>
          </a:p>
          <a:p>
            <a:r>
              <a:rPr lang="en-GB" sz="2200" dirty="0">
                <a:solidFill>
                  <a:schemeClr val="bg1"/>
                </a:solidFill>
              </a:rPr>
              <a:t>- Good Death  </a:t>
            </a:r>
          </a:p>
          <a:p>
            <a:r>
              <a:rPr lang="en-GB" sz="2200" dirty="0">
                <a:solidFill>
                  <a:schemeClr val="bg1"/>
                </a:solidFill>
              </a:rPr>
              <a:t>- Good Grief </a:t>
            </a:r>
          </a:p>
          <a:p>
            <a:pPr marL="0" indent="0">
              <a:buNone/>
            </a:pPr>
            <a:r>
              <a:rPr lang="en-GB" sz="2200" dirty="0">
                <a:solidFill>
                  <a:schemeClr val="bg1"/>
                </a:solidFill>
              </a:rPr>
              <a:t> </a:t>
            </a:r>
          </a:p>
          <a:p>
            <a:endParaRPr lang="en-GB" sz="2200" dirty="0">
              <a:solidFill>
                <a:schemeClr val="bg1"/>
              </a:solidFill>
            </a:endParaRPr>
          </a:p>
        </p:txBody>
      </p:sp>
    </p:spTree>
    <p:extLst>
      <p:ext uri="{BB962C8B-B14F-4D97-AF65-F5344CB8AC3E}">
        <p14:creationId xmlns:p14="http://schemas.microsoft.com/office/powerpoint/2010/main" xmlns="" val="367059037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0" name="Rectangle 70">
            <a:extLst>
              <a:ext uri="{FF2B5EF4-FFF2-40B4-BE49-F238E27FC236}">
                <a16:creationId xmlns:a16="http://schemas.microsoft.com/office/drawing/2014/main" xmlns="" id="{5A92BC41-5AE1-432E-87C7-12BF9E03D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1415" y="476778"/>
            <a:ext cx="7212450" cy="5920653"/>
          </a:xfrm>
          <a:prstGeom prst="rect">
            <a:avLst/>
          </a:prstGeom>
          <a:solidFill>
            <a:srgbClr val="3A2067">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4010B8F-F5DD-4498-93D5-45B9E401EA2F}"/>
              </a:ext>
            </a:extLst>
          </p:cNvPr>
          <p:cNvSpPr>
            <a:spLocks noGrp="1"/>
          </p:cNvSpPr>
          <p:nvPr>
            <p:ph type="title"/>
          </p:nvPr>
        </p:nvSpPr>
        <p:spPr>
          <a:xfrm>
            <a:off x="5141495" y="1179095"/>
            <a:ext cx="5956353" cy="3404488"/>
          </a:xfrm>
        </p:spPr>
        <p:txBody>
          <a:bodyPr vert="horz" lIns="91440" tIns="45720" rIns="91440" bIns="45720" rtlCol="0" anchor="b">
            <a:normAutofit/>
          </a:bodyPr>
          <a:lstStyle/>
          <a:p>
            <a:r>
              <a:rPr lang="en-US" sz="4800" dirty="0">
                <a:solidFill>
                  <a:srgbClr val="FFFFFF"/>
                </a:solidFill>
              </a:rPr>
              <a:t>Happy International Women's Day to our very own Wonder Woman.! </a:t>
            </a:r>
            <a:r>
              <a:rPr lang="en-US" sz="4800" dirty="0">
                <a:solidFill>
                  <a:srgbClr val="FFFFFF"/>
                </a:solidFill>
                <a:sym typeface="Wingdings" panose="05000000000000000000" pitchFamily="2" charset="2"/>
              </a:rPr>
              <a:t> </a:t>
            </a:r>
            <a:endParaRPr lang="en-US" sz="4800" dirty="0">
              <a:solidFill>
                <a:srgbClr val="FFFFFF"/>
              </a:solidFill>
            </a:endParaRPr>
          </a:p>
        </p:txBody>
      </p:sp>
      <p:cxnSp>
        <p:nvCxnSpPr>
          <p:cNvPr id="73" name="Straight Connector 72">
            <a:extLst>
              <a:ext uri="{FF2B5EF4-FFF2-40B4-BE49-F238E27FC236}">
                <a16:creationId xmlns:a16="http://schemas.microsoft.com/office/drawing/2014/main" xmlns="" id="{DC0E1208-0B30-4396-AE7C-AEBFFAEE66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146" name="F30C7F4B-A9F0-470E-BD38-DBCDEFB7DDD8">
            <a:extLst>
              <a:ext uri="{FF2B5EF4-FFF2-40B4-BE49-F238E27FC236}">
                <a16:creationId xmlns:a16="http://schemas.microsoft.com/office/drawing/2014/main" xmlns="" id="{C0C78118-F050-4BD5-81C2-54A19F4BB7F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328" b="831"/>
          <a:stretch/>
        </p:blipFill>
        <p:spPr bwMode="auto">
          <a:xfrm>
            <a:off x="475488" y="476777"/>
            <a:ext cx="3864383" cy="5920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6243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161C1-9E77-4D6C-ACD3-72D55CE95A04}"/>
              </a:ext>
            </a:extLst>
          </p:cNvPr>
          <p:cNvSpPr>
            <a:spLocks noGrp="1"/>
          </p:cNvSpPr>
          <p:nvPr>
            <p:ph type="title"/>
          </p:nvPr>
        </p:nvSpPr>
        <p:spPr/>
        <p:txBody>
          <a:bodyPr/>
          <a:lstStyle/>
          <a:p>
            <a:r>
              <a:rPr lang="en-GB" dirty="0"/>
              <a:t>Saltire Award &amp; HLH Leadership </a:t>
            </a:r>
          </a:p>
        </p:txBody>
      </p:sp>
      <p:sp>
        <p:nvSpPr>
          <p:cNvPr id="3" name="Content Placeholder 2">
            <a:extLst>
              <a:ext uri="{FF2B5EF4-FFF2-40B4-BE49-F238E27FC236}">
                <a16:creationId xmlns:a16="http://schemas.microsoft.com/office/drawing/2014/main" xmlns="" id="{9F0F593D-4B85-4DE2-B7E0-7D267ED92552}"/>
              </a:ext>
            </a:extLst>
          </p:cNvPr>
          <p:cNvSpPr>
            <a:spLocks noGrp="1"/>
          </p:cNvSpPr>
          <p:nvPr>
            <p:ph sz="half" idx="1"/>
          </p:nvPr>
        </p:nvSpPr>
        <p:spPr/>
        <p:txBody>
          <a:bodyPr/>
          <a:lstStyle/>
          <a:p>
            <a:r>
              <a:rPr lang="en-GB" dirty="0"/>
              <a:t>Tracking and monitoring young people who are taking part in Saltire Awards or HLH Leadership.</a:t>
            </a:r>
          </a:p>
          <a:p>
            <a:r>
              <a:rPr lang="en-GB" dirty="0"/>
              <a:t>Supporting YP to update diaries and timesheets. </a:t>
            </a:r>
          </a:p>
          <a:p>
            <a:r>
              <a:rPr lang="en-GB" dirty="0"/>
              <a:t>Supporting YP to claim awards and certificates </a:t>
            </a:r>
          </a:p>
        </p:txBody>
      </p:sp>
      <p:sp>
        <p:nvSpPr>
          <p:cNvPr id="4" name="Content Placeholder 3">
            <a:extLst>
              <a:ext uri="{FF2B5EF4-FFF2-40B4-BE49-F238E27FC236}">
                <a16:creationId xmlns:a16="http://schemas.microsoft.com/office/drawing/2014/main" xmlns="" id="{424F524C-CE7F-4D25-9E87-90731585DB5B}"/>
              </a:ext>
            </a:extLst>
          </p:cNvPr>
          <p:cNvSpPr>
            <a:spLocks noGrp="1"/>
          </p:cNvSpPr>
          <p:nvPr>
            <p:ph sz="half" idx="2"/>
          </p:nvPr>
        </p:nvSpPr>
        <p:spPr>
          <a:xfrm>
            <a:off x="14597743" y="1901626"/>
            <a:ext cx="2381333" cy="634012"/>
          </a:xfrm>
        </p:spPr>
        <p:txBody>
          <a:bodyPr/>
          <a:lstStyle/>
          <a:p>
            <a:endParaRPr lang="en-GB" dirty="0"/>
          </a:p>
        </p:txBody>
      </p:sp>
      <p:pic>
        <p:nvPicPr>
          <p:cNvPr id="5122" name="3FF33462-65F2-4C6A-A4DB-3716BDF682BB">
            <a:extLst>
              <a:ext uri="{FF2B5EF4-FFF2-40B4-BE49-F238E27FC236}">
                <a16:creationId xmlns:a16="http://schemas.microsoft.com/office/drawing/2014/main" xmlns="" id="{8742A81B-3BC4-466F-B59D-541F5497155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1268" y="1690688"/>
            <a:ext cx="3274332" cy="4435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18351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xmlns="" id="{D83A42F7-22B7-4849-8B36-BF63B426372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091" b="6323"/>
          <a:stretch/>
        </p:blipFill>
        <p:spPr bwMode="auto">
          <a:xfrm>
            <a:off x="-1" y="10"/>
            <a:ext cx="1219200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A912B3B-D084-47CA-A66E-83B0845450C6}"/>
              </a:ext>
            </a:extLst>
          </p:cNvPr>
          <p:cNvSpPr>
            <a:spLocks noGrp="1"/>
          </p:cNvSpPr>
          <p:nvPr>
            <p:ph idx="1"/>
          </p:nvPr>
        </p:nvSpPr>
        <p:spPr>
          <a:xfrm>
            <a:off x="525516" y="4614531"/>
            <a:ext cx="4593021" cy="1422881"/>
          </a:xfrm>
        </p:spPr>
        <p:txBody>
          <a:bodyPr anchor="ctr">
            <a:normAutofit lnSpcReduction="10000"/>
          </a:bodyPr>
          <a:lstStyle/>
          <a:p>
            <a:r>
              <a:rPr lang="en-GB" sz="1800" dirty="0"/>
              <a:t>I would like to say a Massive heartfelt thank you to Wanda for all her time and support towards the Youth Café </a:t>
            </a:r>
          </a:p>
          <a:p>
            <a:r>
              <a:rPr lang="en-GB" sz="1800" dirty="0"/>
              <a:t>Thank you to Alan for all his support towards the Youth Café. </a:t>
            </a:r>
          </a:p>
          <a:p>
            <a:pPr marL="0" indent="0">
              <a:buNone/>
            </a:pPr>
            <a:endParaRPr lang="en-GB" sz="1800" dirty="0"/>
          </a:p>
        </p:txBody>
      </p:sp>
    </p:spTree>
    <p:extLst>
      <p:ext uri="{BB962C8B-B14F-4D97-AF65-F5344CB8AC3E}">
        <p14:creationId xmlns:p14="http://schemas.microsoft.com/office/powerpoint/2010/main" xmlns="" val="2656781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9AD32ED3-7F02-4BBA-AB42-AD845C1DFB8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000" dirty="0">
                <a:solidFill>
                  <a:schemeClr val="bg1">
                    <a:lumMod val="95000"/>
                    <a:lumOff val="5000"/>
                  </a:schemeClr>
                </a:solidFill>
              </a:rPr>
              <a:t>Thank You for taking your time in reading this report.</a:t>
            </a:r>
            <a:br>
              <a:rPr lang="en-US" sz="3000" dirty="0">
                <a:solidFill>
                  <a:schemeClr val="bg1">
                    <a:lumMod val="95000"/>
                    <a:lumOff val="5000"/>
                  </a:schemeClr>
                </a:solidFill>
              </a:rPr>
            </a:br>
            <a:r>
              <a:rPr lang="en-US" sz="3000">
                <a:solidFill>
                  <a:schemeClr val="bg1">
                    <a:lumMod val="95000"/>
                    <a:lumOff val="5000"/>
                  </a:schemeClr>
                </a:solidFill>
              </a:rPr>
              <a:t>As ever if you want to speak about any of the projects, please contact me.</a:t>
            </a:r>
            <a:br>
              <a:rPr lang="en-US" sz="3000">
                <a:solidFill>
                  <a:schemeClr val="bg1">
                    <a:lumMod val="95000"/>
                    <a:lumOff val="5000"/>
                  </a:schemeClr>
                </a:solidFill>
              </a:rPr>
            </a:br>
            <a:r>
              <a:rPr lang="en-US" sz="3000" dirty="0">
                <a:solidFill>
                  <a:schemeClr val="bg1">
                    <a:lumMod val="95000"/>
                    <a:lumOff val="5000"/>
                  </a:schemeClr>
                </a:solidFill>
              </a:rPr>
              <a:t>To keep up to date with what we are up please check our Facebook Page. </a:t>
            </a:r>
            <a:br>
              <a:rPr lang="en-US" sz="3000" dirty="0">
                <a:solidFill>
                  <a:schemeClr val="bg1">
                    <a:lumMod val="95000"/>
                    <a:lumOff val="5000"/>
                  </a:schemeClr>
                </a:solidFill>
              </a:rPr>
            </a:br>
            <a:r>
              <a:rPr lang="en-US" sz="3000" dirty="0">
                <a:solidFill>
                  <a:schemeClr val="bg1">
                    <a:lumMod val="95000"/>
                    <a:lumOff val="5000"/>
                  </a:schemeClr>
                </a:solidFill>
              </a:rPr>
              <a:t>Fraser Thomson </a:t>
            </a:r>
            <a:br>
              <a:rPr lang="en-US" sz="3000" dirty="0">
                <a:solidFill>
                  <a:schemeClr val="bg1">
                    <a:lumMod val="95000"/>
                    <a:lumOff val="5000"/>
                  </a:schemeClr>
                </a:solidFill>
              </a:rPr>
            </a:br>
            <a:r>
              <a:rPr lang="en-US" sz="3000" dirty="0">
                <a:solidFill>
                  <a:schemeClr val="bg1">
                    <a:lumMod val="95000"/>
                    <a:lumOff val="5000"/>
                  </a:schemeClr>
                </a:solidFill>
              </a:rPr>
              <a:t>Assistant Youth Worker </a:t>
            </a:r>
            <a:br>
              <a:rPr lang="en-US" sz="3000" dirty="0">
                <a:solidFill>
                  <a:schemeClr val="bg1">
                    <a:lumMod val="95000"/>
                    <a:lumOff val="5000"/>
                  </a:schemeClr>
                </a:solidFill>
              </a:rPr>
            </a:br>
            <a:r>
              <a:rPr lang="en-US" sz="3000" dirty="0">
                <a:solidFill>
                  <a:schemeClr val="bg1">
                    <a:lumMod val="95000"/>
                    <a:lumOff val="5000"/>
                  </a:schemeClr>
                </a:solidFill>
              </a:rPr>
              <a:t>Cromarty Youth Café </a:t>
            </a:r>
          </a:p>
        </p:txBody>
      </p:sp>
    </p:spTree>
    <p:extLst>
      <p:ext uri="{BB962C8B-B14F-4D97-AF65-F5344CB8AC3E}">
        <p14:creationId xmlns:p14="http://schemas.microsoft.com/office/powerpoint/2010/main" xmlns="" val="876463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48DCD950-1D39-4944-B4FD-0C3FC88F091B">
            <a:extLst>
              <a:ext uri="{FF2B5EF4-FFF2-40B4-BE49-F238E27FC236}">
                <a16:creationId xmlns:a16="http://schemas.microsoft.com/office/drawing/2014/main" xmlns="" id="{A1F7D52D-67DF-49B1-BC2B-876BCEDE128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360700" y="643466"/>
            <a:ext cx="1843825" cy="26246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C95D5B54-6AEE-427F-A4E1-8D71D2776944" descr="Graphical user interface, application&#10;&#10;Description automatically generated">
            <a:extLst>
              <a:ext uri="{FF2B5EF4-FFF2-40B4-BE49-F238E27FC236}">
                <a16:creationId xmlns:a16="http://schemas.microsoft.com/office/drawing/2014/main" xmlns="" id="{15A0BD40-7401-43B1-9EAC-BDFAC2E6210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243493" y="645697"/>
            <a:ext cx="3743538" cy="55665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568E2201-A512-4CA4-9A83-33DBDEA5B148">
            <a:extLst>
              <a:ext uri="{FF2B5EF4-FFF2-40B4-BE49-F238E27FC236}">
                <a16:creationId xmlns:a16="http://schemas.microsoft.com/office/drawing/2014/main" xmlns="" id="{699A15DB-0674-4CE0-87F6-7355D1760F4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9013298" y="643466"/>
            <a:ext cx="1830701" cy="26246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73E25031-384D-4387-B46A-2A3D90041873">
            <a:extLst>
              <a:ext uri="{FF2B5EF4-FFF2-40B4-BE49-F238E27FC236}">
                <a16:creationId xmlns:a16="http://schemas.microsoft.com/office/drawing/2014/main" xmlns="" id="{9302FFAB-1D4D-44A4-809B-8C8527E8DDD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337734" y="3589863"/>
            <a:ext cx="1889758" cy="26246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CB77374F-A38B-40CC-B521-53BA8D7F59F2" descr="Graphical user interface, application&#10;&#10;Description automatically generated">
            <a:extLst>
              <a:ext uri="{FF2B5EF4-FFF2-40B4-BE49-F238E27FC236}">
                <a16:creationId xmlns:a16="http://schemas.microsoft.com/office/drawing/2014/main" xmlns="" id="{943CB436-C6F8-41D5-87B6-A3A32459BF8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9006555" y="3589863"/>
            <a:ext cx="1844184" cy="264399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83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DCC62F57-4DD9-4570-809C-19599969EE1D">
            <a:extLst>
              <a:ext uri="{FF2B5EF4-FFF2-40B4-BE49-F238E27FC236}">
                <a16:creationId xmlns:a16="http://schemas.microsoft.com/office/drawing/2014/main" xmlns="" id="{6AFAA5A0-833F-4A8C-9FA3-1F200774D2B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056402" y="321733"/>
            <a:ext cx="1931142" cy="274895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5" name="Rectangle 75">
            <a:extLst>
              <a:ext uri="{FF2B5EF4-FFF2-40B4-BE49-F238E27FC236}">
                <a16:creationId xmlns:a16="http://schemas.microsoft.com/office/drawing/2014/main" xmlns="" id="{E3B4FF89-C45F-4E24-B963-61E855708F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74F1CE99-5C5F-4F88-94E2-7ADD7EA8538A">
            <a:extLst>
              <a:ext uri="{FF2B5EF4-FFF2-40B4-BE49-F238E27FC236}">
                <a16:creationId xmlns:a16="http://schemas.microsoft.com/office/drawing/2014/main" xmlns="" id="{B29F9FFE-5DB3-412B-A2E1-8DBB9BDD3BD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099503" y="321734"/>
            <a:ext cx="1992994" cy="274895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 name="Rectangle 77">
            <a:extLst>
              <a:ext uri="{FF2B5EF4-FFF2-40B4-BE49-F238E27FC236}">
                <a16:creationId xmlns:a16="http://schemas.microsoft.com/office/drawing/2014/main" xmlns="" id="{14F25C03-EF67-4344-8AEA-7B3FA0DED0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EDC61E7D-075C-4E47-9969-49A9653897D2">
            <a:extLst>
              <a:ext uri="{FF2B5EF4-FFF2-40B4-BE49-F238E27FC236}">
                <a16:creationId xmlns:a16="http://schemas.microsoft.com/office/drawing/2014/main" xmlns="" id="{73B2DE07-EDF3-4D4E-8DCA-0298B0D8F92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9270789" y="321733"/>
            <a:ext cx="1844070" cy="27523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 name="Rectangle 79">
            <a:extLst>
              <a:ext uri="{FF2B5EF4-FFF2-40B4-BE49-F238E27FC236}">
                <a16:creationId xmlns:a16="http://schemas.microsoft.com/office/drawing/2014/main" xmlns="" id="{F74793DE-3651-410B-B243-8F0B1468E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D5E6951F-78F2-4DDC-AE4D-2BEDD1C9FF09">
            <a:extLst>
              <a:ext uri="{FF2B5EF4-FFF2-40B4-BE49-F238E27FC236}">
                <a16:creationId xmlns:a16="http://schemas.microsoft.com/office/drawing/2014/main" xmlns="" id="{91E09B50-68BE-4244-81DA-35C415B7DC0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132493" y="3783923"/>
            <a:ext cx="1864713" cy="27523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95112AF7-BB01-4E54-A882-ADBB285F9E22">
            <a:extLst>
              <a:ext uri="{FF2B5EF4-FFF2-40B4-BE49-F238E27FC236}">
                <a16:creationId xmlns:a16="http://schemas.microsoft.com/office/drawing/2014/main" xmlns="" id="{DAE35D3B-D003-4434-B46A-D334907D6E8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5193082" y="3783923"/>
            <a:ext cx="1871593" cy="27523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1B8A6FA6-7CA1-43A4-B350-4A3CAA11A2B7">
            <a:extLst>
              <a:ext uri="{FF2B5EF4-FFF2-40B4-BE49-F238E27FC236}">
                <a16:creationId xmlns:a16="http://schemas.microsoft.com/office/drawing/2014/main" xmlns="" id="{52AB1309-5F5D-496D-BF33-2FE4BAF8C6B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9229588" y="3783923"/>
            <a:ext cx="1926640" cy="27523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711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535B06DE-D359-4F78-83A6-3E3CB396A5FA" descr="Graphical user interface, application&#10;&#10;Description automatically generated">
            <a:extLst>
              <a:ext uri="{FF2B5EF4-FFF2-40B4-BE49-F238E27FC236}">
                <a16:creationId xmlns:a16="http://schemas.microsoft.com/office/drawing/2014/main" xmlns="" id="{BE8EFEA6-2066-4E36-BD35-AE16E5A4FC8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350858" y="643466"/>
            <a:ext cx="1863510" cy="26246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587CA6F9-4136-4FD9-8B6A-F37C83785003" descr="Application&#10;&#10;Description automatically generated with medium confidence">
            <a:extLst>
              <a:ext uri="{FF2B5EF4-FFF2-40B4-BE49-F238E27FC236}">
                <a16:creationId xmlns:a16="http://schemas.microsoft.com/office/drawing/2014/main" xmlns="" id="{8AAD3069-3653-45FC-9D0A-BC74154ABA8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243493" y="686478"/>
            <a:ext cx="3743538" cy="54850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FC7FBF00-1C6E-49A6-8062-1594AF39BE1B" descr="Graphical user interface, application&#10;&#10;Description automatically generated">
            <a:extLst>
              <a:ext uri="{FF2B5EF4-FFF2-40B4-BE49-F238E27FC236}">
                <a16:creationId xmlns:a16="http://schemas.microsoft.com/office/drawing/2014/main" xmlns="" id="{CE061E42-90C4-4B91-9882-6777B7283BC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9006736" y="643466"/>
            <a:ext cx="1843825" cy="26246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896C0DCE-D1B4-4405-88DA-42C16B757F7C" descr="Graphical user interface, text, application&#10;&#10;Description automatically generated">
            <a:extLst>
              <a:ext uri="{FF2B5EF4-FFF2-40B4-BE49-F238E27FC236}">
                <a16:creationId xmlns:a16="http://schemas.microsoft.com/office/drawing/2014/main" xmlns="" id="{6713B0F4-FFBC-4B28-99E1-7BA85856D39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344295" y="3589863"/>
            <a:ext cx="1876635" cy="26246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E0B3C7EE-BDB3-48AB-A907-ACCD1F3A48BA" descr="Graphical user interface, application&#10;&#10;Description automatically generated">
            <a:extLst>
              <a:ext uri="{FF2B5EF4-FFF2-40B4-BE49-F238E27FC236}">
                <a16:creationId xmlns:a16="http://schemas.microsoft.com/office/drawing/2014/main" xmlns="" id="{A5E0E0FB-CEDB-4B27-8451-C236FF5D1D9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9019775" y="3589863"/>
            <a:ext cx="1817744" cy="264399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212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ED5BCA6-797F-4DFD-BD4B-CA11A37B8D94}"/>
              </a:ext>
            </a:extLst>
          </p:cNvPr>
          <p:cNvSpPr>
            <a:spLocks noGrp="1"/>
          </p:cNvSpPr>
          <p:nvPr>
            <p:ph type="title"/>
          </p:nvPr>
        </p:nvSpPr>
        <p:spPr>
          <a:xfrm>
            <a:off x="6513788" y="365125"/>
            <a:ext cx="4840010" cy="1807305"/>
          </a:xfrm>
        </p:spPr>
        <p:txBody>
          <a:bodyPr>
            <a:normAutofit/>
          </a:bodyPr>
          <a:lstStyle/>
          <a:p>
            <a:r>
              <a:rPr lang="en-GB" sz="4100"/>
              <a:t>Cromarty Youth Cafes Intergenerational Journey</a:t>
            </a:r>
          </a:p>
        </p:txBody>
      </p:sp>
      <p:pic>
        <p:nvPicPr>
          <p:cNvPr id="5" name="Picture 4" descr="Rear-view of rows of people watching a film in a theater">
            <a:extLst>
              <a:ext uri="{FF2B5EF4-FFF2-40B4-BE49-F238E27FC236}">
                <a16:creationId xmlns:a16="http://schemas.microsoft.com/office/drawing/2014/main" xmlns="" id="{8D1B3DF0-5A19-C596-6CB5-C1DBAC5231BC}"/>
              </a:ext>
            </a:extLst>
          </p:cNvPr>
          <p:cNvPicPr>
            <a:picLocks noChangeAspect="1"/>
          </p:cNvPicPr>
          <p:nvPr/>
        </p:nvPicPr>
        <p:blipFill rotWithShape="1">
          <a:blip r:embed="rId2" cstate="print"/>
          <a:srcRect l="17681" r="2278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xmlns="" id="{BD648495-4991-49A1-8ED3-095A3455A001}"/>
              </a:ext>
            </a:extLst>
          </p:cNvPr>
          <p:cNvSpPr>
            <a:spLocks noGrp="1"/>
          </p:cNvSpPr>
          <p:nvPr>
            <p:ph idx="1"/>
          </p:nvPr>
        </p:nvSpPr>
        <p:spPr>
          <a:xfrm>
            <a:off x="6513788" y="2333297"/>
            <a:ext cx="4840010" cy="3843666"/>
          </a:xfrm>
        </p:spPr>
        <p:txBody>
          <a:bodyPr>
            <a:normAutofit lnSpcReduction="10000"/>
          </a:bodyPr>
          <a:lstStyle/>
          <a:p>
            <a:r>
              <a:rPr lang="en-GB" sz="2000" dirty="0"/>
              <a:t>Wanda and myself  were invited along to host a workshop and deliver a presentation at the  Generations Working together  GWT International Intergenerational week  showcasing all the Intergenerational work over that last 12 years.</a:t>
            </a:r>
          </a:p>
          <a:p>
            <a:r>
              <a:rPr lang="en-GB" sz="2000" dirty="0"/>
              <a:t>We planned a 45 min presentation and hosted a Q and A session with stakeholders and projects from across the world in attendance .</a:t>
            </a:r>
          </a:p>
          <a:p>
            <a:r>
              <a:rPr lang="en-GB" sz="2000" dirty="0"/>
              <a:t>Wanda attended and supported </a:t>
            </a:r>
            <a:r>
              <a:rPr lang="en-GB" sz="2000"/>
              <a:t>daily sessions </a:t>
            </a:r>
            <a:endParaRPr lang="en-GB" sz="2000" dirty="0"/>
          </a:p>
        </p:txBody>
      </p:sp>
    </p:spTree>
    <p:extLst>
      <p:ext uri="{BB962C8B-B14F-4D97-AF65-F5344CB8AC3E}">
        <p14:creationId xmlns:p14="http://schemas.microsoft.com/office/powerpoint/2010/main" xmlns="" val="102470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34">
            <a:extLst>
              <a:ext uri="{FF2B5EF4-FFF2-40B4-BE49-F238E27FC236}">
                <a16:creationId xmlns:a16="http://schemas.microsoft.com/office/drawing/2014/main" xmlns=""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E0581A4-E595-4579-9E48-6ACFA4EA5308}"/>
              </a:ext>
            </a:extLst>
          </p:cNvPr>
          <p:cNvSpPr>
            <a:spLocks noGrp="1"/>
          </p:cNvSpPr>
          <p:nvPr>
            <p:ph type="title"/>
          </p:nvPr>
        </p:nvSpPr>
        <p:spPr>
          <a:xfrm>
            <a:off x="645064" y="525982"/>
            <a:ext cx="4282983" cy="1200361"/>
          </a:xfrm>
        </p:spPr>
        <p:txBody>
          <a:bodyPr anchor="b">
            <a:normAutofit/>
          </a:bodyPr>
          <a:lstStyle/>
          <a:p>
            <a:r>
              <a:rPr lang="en-GB" sz="3600"/>
              <a:t>Intergenerational Work. </a:t>
            </a:r>
          </a:p>
        </p:txBody>
      </p:sp>
      <p:sp>
        <p:nvSpPr>
          <p:cNvPr id="1035" name="Rectangle 136">
            <a:extLst>
              <a:ext uri="{FF2B5EF4-FFF2-40B4-BE49-F238E27FC236}">
                <a16:creationId xmlns:a16="http://schemas.microsoft.com/office/drawing/2014/main" xmlns=""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0E59A14-1B45-41F4-B8C0-2B47AF6B9AD1}"/>
              </a:ext>
            </a:extLst>
          </p:cNvPr>
          <p:cNvSpPr>
            <a:spLocks noGrp="1"/>
          </p:cNvSpPr>
          <p:nvPr>
            <p:ph idx="1"/>
          </p:nvPr>
        </p:nvSpPr>
        <p:spPr>
          <a:xfrm>
            <a:off x="645066" y="2031101"/>
            <a:ext cx="4282984" cy="3511943"/>
          </a:xfrm>
        </p:spPr>
        <p:txBody>
          <a:bodyPr anchor="ctr">
            <a:normAutofit lnSpcReduction="10000"/>
          </a:bodyPr>
          <a:lstStyle/>
          <a:p>
            <a:endParaRPr lang="en-GB" sz="1700" dirty="0"/>
          </a:p>
          <a:p>
            <a:r>
              <a:rPr lang="en-GB" sz="1700" dirty="0"/>
              <a:t>Black Isle Youth Work recently won </a:t>
            </a:r>
            <a:r>
              <a:rPr lang="en-GB" sz="1700" dirty="0">
                <a:latin typeface="Calibri" panose="020F0502020204030204" pitchFamily="34" charset="0"/>
                <a:ea typeface="Calibri" panose="020F0502020204030204" pitchFamily="34" charset="0"/>
              </a:rPr>
              <a:t>one of Generations Working Together’s Excellence Awards - the 'Young people at the heart of intergenerational work' project for winning under the Enabling Inclusive Communities category.</a:t>
            </a:r>
          </a:p>
          <a:p>
            <a:r>
              <a:rPr lang="en-GB" sz="1700" dirty="0">
                <a:latin typeface="Calibri" panose="020F0502020204030204" pitchFamily="34" charset="0"/>
                <a:ea typeface="Calibri" panose="020F0502020204030204" pitchFamily="34" charset="0"/>
              </a:rPr>
              <a:t>CEO of GWT Allison Clyde wrote:  “Well done Wanda and your fantastic band of volunteers and staff. Well deserved indeed.”</a:t>
            </a:r>
          </a:p>
          <a:p>
            <a:r>
              <a:rPr lang="en-GB" sz="1700" dirty="0"/>
              <a:t>Below is a link to the video that was created for us winning the award. </a:t>
            </a:r>
          </a:p>
          <a:p>
            <a:r>
              <a:rPr lang="en-GB" sz="1700" u="sng" dirty="0">
                <a:effectLst/>
                <a:latin typeface="Calibri" panose="020F0502020204030204" pitchFamily="34" charset="0"/>
                <a:ea typeface="Calibri" panose="020F0502020204030204" pitchFamily="34" charset="0"/>
                <a:hlinkClick r:id="rId2"/>
              </a:rPr>
              <a:t>https://m.youtube.com/watch?v=DvTjX767Lu0&amp;feature=share</a:t>
            </a:r>
            <a:endParaRPr lang="en-GB" sz="1700" dirty="0">
              <a:effectLst/>
              <a:latin typeface="Calibri" panose="020F0502020204030204" pitchFamily="34" charset="0"/>
              <a:ea typeface="Calibri" panose="020F0502020204030204" pitchFamily="34" charset="0"/>
            </a:endParaRPr>
          </a:p>
          <a:p>
            <a:pPr marL="0" indent="0">
              <a:buNone/>
            </a:pPr>
            <a:endParaRPr lang="en-GB" sz="1700" dirty="0"/>
          </a:p>
        </p:txBody>
      </p:sp>
      <p:sp>
        <p:nvSpPr>
          <p:cNvPr id="1036" name="Rectangle 138">
            <a:extLst>
              <a:ext uri="{FF2B5EF4-FFF2-40B4-BE49-F238E27FC236}">
                <a16:creationId xmlns:a16="http://schemas.microsoft.com/office/drawing/2014/main" xmlns=""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40">
            <a:extLst>
              <a:ext uri="{FF2B5EF4-FFF2-40B4-BE49-F238E27FC236}">
                <a16:creationId xmlns:a16="http://schemas.microsoft.com/office/drawing/2014/main" xmlns=""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42">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F4B780B5-D0F5-4B9C-AD0E-8FBCA11417E5">
            <a:extLst>
              <a:ext uri="{FF2B5EF4-FFF2-40B4-BE49-F238E27FC236}">
                <a16:creationId xmlns:a16="http://schemas.microsoft.com/office/drawing/2014/main" xmlns="" id="{50E778F7-72E2-4D6B-9C76-BFB6AA6FCDC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515" b="40889"/>
          <a:stretch/>
        </p:blipFill>
        <p:spPr bwMode="auto">
          <a:xfrm>
            <a:off x="5987738" y="1752833"/>
            <a:ext cx="5628018" cy="311946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6142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A76FC78-D6A4-418A-9E6F-FFCB79D69FBC}"/>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Testing for Change </a:t>
            </a:r>
          </a:p>
        </p:txBody>
      </p:sp>
      <p:sp>
        <p:nvSpPr>
          <p:cNvPr id="3" name="Content Placeholder 2">
            <a:extLst>
              <a:ext uri="{FF2B5EF4-FFF2-40B4-BE49-F238E27FC236}">
                <a16:creationId xmlns:a16="http://schemas.microsoft.com/office/drawing/2014/main" xmlns="" id="{5DE619EB-D05A-4321-B756-D3B9AC659BCB}"/>
              </a:ext>
            </a:extLst>
          </p:cNvPr>
          <p:cNvSpPr>
            <a:spLocks noGrp="1"/>
          </p:cNvSpPr>
          <p:nvPr>
            <p:ph idx="1"/>
          </p:nvPr>
        </p:nvSpPr>
        <p:spPr>
          <a:xfrm>
            <a:off x="4810259" y="649480"/>
            <a:ext cx="6555347" cy="5546047"/>
          </a:xfrm>
        </p:spPr>
        <p:txBody>
          <a:bodyPr anchor="ctr">
            <a:normAutofit/>
          </a:bodyPr>
          <a:lstStyle/>
          <a:p>
            <a:r>
              <a:rPr lang="en-GB" sz="2000" dirty="0"/>
              <a:t>This project is from Funding from the Scottish Government and is issued from the Highland Council,</a:t>
            </a:r>
          </a:p>
          <a:p>
            <a:r>
              <a:rPr lang="en-GB" sz="2000" dirty="0"/>
              <a:t>There is two groups of young people </a:t>
            </a:r>
          </a:p>
          <a:p>
            <a:r>
              <a:rPr lang="en-GB" sz="2000" dirty="0"/>
              <a:t>The applicants and the Decision makers:</a:t>
            </a:r>
          </a:p>
          <a:p>
            <a:r>
              <a:rPr lang="en-GB" sz="2000" dirty="0"/>
              <a:t>The applicants did a consultation of what activities young people would like to see happen for an easter programme,</a:t>
            </a:r>
          </a:p>
          <a:p>
            <a:r>
              <a:rPr lang="en-GB" sz="2000" dirty="0"/>
              <a:t>Then they needed to present their ideas to the Decision makers - </a:t>
            </a:r>
          </a:p>
        </p:txBody>
      </p:sp>
    </p:spTree>
    <p:extLst>
      <p:ext uri="{BB962C8B-B14F-4D97-AF65-F5344CB8AC3E}">
        <p14:creationId xmlns:p14="http://schemas.microsoft.com/office/powerpoint/2010/main" xmlns="" val="2527699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1549</Words>
  <Application>Microsoft Office PowerPoint</Application>
  <PresentationFormat>Custom</PresentationFormat>
  <Paragraphs>135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Report for Community Council </vt:lpstr>
      <vt:lpstr>Numbers:</vt:lpstr>
      <vt:lpstr>International Last Aid with Highland Hospice. </vt:lpstr>
      <vt:lpstr>Slide 4</vt:lpstr>
      <vt:lpstr>Slide 5</vt:lpstr>
      <vt:lpstr>Slide 6</vt:lpstr>
      <vt:lpstr>Cromarty Youth Cafes Intergenerational Journey</vt:lpstr>
      <vt:lpstr>Intergenerational Work. </vt:lpstr>
      <vt:lpstr>Testing for Change </vt:lpstr>
      <vt:lpstr>Testing for Change </vt:lpstr>
      <vt:lpstr>Outcomes Learned by the Decision Makers and young people taking part in consultations: </vt:lpstr>
      <vt:lpstr>Evidence from the consultation </vt:lpstr>
      <vt:lpstr>Partnership Working </vt:lpstr>
      <vt:lpstr>1-1’s </vt:lpstr>
      <vt:lpstr>100th Birthday Card </vt:lpstr>
      <vt:lpstr>Funding Applications </vt:lpstr>
      <vt:lpstr>Slide 17</vt:lpstr>
      <vt:lpstr>Inservice Day Provision</vt:lpstr>
      <vt:lpstr>Multi Sports </vt:lpstr>
      <vt:lpstr>Slide 20</vt:lpstr>
      <vt:lpstr>Football Coaching with ICT </vt:lpstr>
      <vt:lpstr>Slide 22</vt:lpstr>
      <vt:lpstr>Jnr Youth Cafe </vt:lpstr>
      <vt:lpstr>Slide 24</vt:lpstr>
      <vt:lpstr>Slide 25</vt:lpstr>
      <vt:lpstr>Cfine February ½ pallet. </vt:lpstr>
      <vt:lpstr>Slide 27</vt:lpstr>
      <vt:lpstr>CCRC Health &amp; Safety Meeting with Gill </vt:lpstr>
      <vt:lpstr>Working Group / Committees Young People and ourselves are on </vt:lpstr>
      <vt:lpstr>Happy International Women's Day to our very own Wonder Woman.!  </vt:lpstr>
      <vt:lpstr>Saltire Award &amp; HLH Leadership </vt:lpstr>
      <vt:lpstr>Slide 32</vt:lpstr>
      <vt:lpstr>Thank You for taking your time in reading this report. As ever if you want to speak about any of the projects, please contact me. To keep up to date with what we are up please check our Facebook Page.  Fraser Thomson  Assistant Youth Worker  Cromarty Youth Café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Community Council</dc:title>
  <dc:creator>Fraser Thomson</dc:creator>
  <cp:lastModifiedBy>Vivienne</cp:lastModifiedBy>
  <cp:revision>5</cp:revision>
  <dcterms:created xsi:type="dcterms:W3CDTF">2022-03-03T19:20:34Z</dcterms:created>
  <dcterms:modified xsi:type="dcterms:W3CDTF">2022-04-03T11:57:49Z</dcterms:modified>
</cp:coreProperties>
</file>